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8" r:id="rId5"/>
    <p:sldId id="269" r:id="rId6"/>
    <p:sldId id="274" r:id="rId7"/>
    <p:sldId id="271" r:id="rId8"/>
    <p:sldId id="272" r:id="rId9"/>
    <p:sldId id="273" r:id="rId10"/>
    <p:sldId id="279" r:id="rId11"/>
    <p:sldId id="280" r:id="rId12"/>
    <p:sldId id="275" r:id="rId13"/>
    <p:sldId id="278" r:id="rId14"/>
    <p:sldId id="276" r:id="rId15"/>
    <p:sldId id="277" r:id="rId16"/>
    <p:sldId id="282" r:id="rId17"/>
    <p:sldId id="262" r:id="rId18"/>
    <p:sldId id="284" r:id="rId19"/>
    <p:sldId id="286"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8" r:id="rId35"/>
    <p:sldId id="309" r:id="rId36"/>
    <p:sldId id="310" r:id="rId37"/>
    <p:sldId id="311" r:id="rId38"/>
    <p:sldId id="307" r:id="rId39"/>
    <p:sldId id="261" r:id="rId40"/>
    <p:sldId id="263" r:id="rId41"/>
    <p:sldId id="2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9"/>
    <p:restoredTop sz="94896"/>
  </p:normalViewPr>
  <p:slideViewPr>
    <p:cSldViewPr snapToGrid="0" snapToObjects="1">
      <p:cViewPr varScale="1">
        <p:scale>
          <a:sx n="121" d="100"/>
          <a:sy n="121" d="100"/>
        </p:scale>
        <p:origin x="1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47CD-32D1-DA42-8AF8-1C1262AA83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87D2C6-8FD1-2646-8037-33B0CD22A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06D355-2AF6-C149-BAD0-0A09B788DBB0}"/>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5" name="Footer Placeholder 4">
            <a:extLst>
              <a:ext uri="{FF2B5EF4-FFF2-40B4-BE49-F238E27FC236}">
                <a16:creationId xmlns:a16="http://schemas.microsoft.com/office/drawing/2014/main" id="{D4CB5162-CE4B-8342-9A4E-7D41077B1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25087-5E01-534A-855B-015708A0386F}"/>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351636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63C3-B5BE-FC42-938B-5A5906A523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9D4DC9-F305-964E-892F-456355AC8F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E4DDB-7CF1-EB45-88BB-1B73ECF559FD}"/>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5" name="Footer Placeholder 4">
            <a:extLst>
              <a:ext uri="{FF2B5EF4-FFF2-40B4-BE49-F238E27FC236}">
                <a16:creationId xmlns:a16="http://schemas.microsoft.com/office/drawing/2014/main" id="{EB7C1BA4-1F8D-2E4E-8B4B-C561E5069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2094E-302E-744B-BBA4-9273ED724E64}"/>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18350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81055-A417-B34D-9FCA-467F84DEEC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719F20-473A-2547-9632-6CD37187E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2D618-E2EE-1749-B3F1-CDEFF179C959}"/>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5" name="Footer Placeholder 4">
            <a:extLst>
              <a:ext uri="{FF2B5EF4-FFF2-40B4-BE49-F238E27FC236}">
                <a16:creationId xmlns:a16="http://schemas.microsoft.com/office/drawing/2014/main" id="{25C2F586-33FD-554F-BABD-D81E6F3D5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EC2F2-263F-BE4B-A776-775D96B16942}"/>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171344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F1B7-FD68-C54B-8327-69D393D2C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9D6C9-1DDD-DA42-96C1-499C2A662C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4721E-8D31-644E-B7A6-899858FA2484}"/>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5" name="Footer Placeholder 4">
            <a:extLst>
              <a:ext uri="{FF2B5EF4-FFF2-40B4-BE49-F238E27FC236}">
                <a16:creationId xmlns:a16="http://schemas.microsoft.com/office/drawing/2014/main" id="{DAEB545A-E652-5B48-AFDE-FF011BFD2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FCCA2-3B20-7343-8670-F28D691B3084}"/>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1623916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99B7-AFCD-9946-8726-308A3E5DB9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8B4B18-A799-3345-A907-1AAE86337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A7F54C-A7F4-AD42-829D-4A8631126CD1}"/>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5" name="Footer Placeholder 4">
            <a:extLst>
              <a:ext uri="{FF2B5EF4-FFF2-40B4-BE49-F238E27FC236}">
                <a16:creationId xmlns:a16="http://schemas.microsoft.com/office/drawing/2014/main" id="{FDDBB9B9-708C-9F49-982E-13743AF7C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EAC0C-AD50-A74A-894B-CED94EA3041C}"/>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150724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B151-F111-2546-83B8-CC0227031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6B1E5F-3033-6D43-A726-9D9E7BFF72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91ABEA-E1E8-CE47-889F-A82A715FB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460F4-70A5-1144-A645-F004AE48EF78}"/>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6" name="Footer Placeholder 5">
            <a:extLst>
              <a:ext uri="{FF2B5EF4-FFF2-40B4-BE49-F238E27FC236}">
                <a16:creationId xmlns:a16="http://schemas.microsoft.com/office/drawing/2014/main" id="{99215A6B-7F1D-CA4C-ACD7-8C9A9602B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8095C-C838-AB4D-8995-0C8AB9C1829C}"/>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69150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764D5-239E-8F4C-A10F-A1C73AE3BA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1B4407-5397-EA47-90F3-53AB229D01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1B46FE-8242-BD41-ADEF-49190C7C5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3691AC-9BAD-7947-B915-448F23DA7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3A35B-0377-9E48-86EB-99A72EC4A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D852B-5C02-884F-B1F8-97C5BA7DC914}"/>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8" name="Footer Placeholder 7">
            <a:extLst>
              <a:ext uri="{FF2B5EF4-FFF2-40B4-BE49-F238E27FC236}">
                <a16:creationId xmlns:a16="http://schemas.microsoft.com/office/drawing/2014/main" id="{75947E30-5EC2-3A46-95F6-7F3D2C5EF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96557-3EAB-F24A-BA3D-03ABE6E6CECB}"/>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2732267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0B22-01B2-F04D-8857-2CC99E391E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FC78A-630F-7945-B403-6CB9D230E763}"/>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4" name="Footer Placeholder 3">
            <a:extLst>
              <a:ext uri="{FF2B5EF4-FFF2-40B4-BE49-F238E27FC236}">
                <a16:creationId xmlns:a16="http://schemas.microsoft.com/office/drawing/2014/main" id="{4638A62A-6805-5A48-B7D9-A01386FF1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94EEA-53A0-2F48-AC88-22E4EAE86432}"/>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22108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BF139-4249-7A43-BE31-6716374CFC72}"/>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3" name="Footer Placeholder 2">
            <a:extLst>
              <a:ext uri="{FF2B5EF4-FFF2-40B4-BE49-F238E27FC236}">
                <a16:creationId xmlns:a16="http://schemas.microsoft.com/office/drawing/2014/main" id="{41AE9EC2-64C2-004A-89EB-BD4C4FB375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EFF35B-AB1F-1343-A0FC-8C6B32D58C6D}"/>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197325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8045-264B-0049-8EBF-F48DAA644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FF6DA-3C05-E74D-AE23-1CF5848D14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DD042F-731C-6F4E-B441-5ED3D79DA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0099C8-7BCD-1F43-BC4F-F8D401EF0427}"/>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6" name="Footer Placeholder 5">
            <a:extLst>
              <a:ext uri="{FF2B5EF4-FFF2-40B4-BE49-F238E27FC236}">
                <a16:creationId xmlns:a16="http://schemas.microsoft.com/office/drawing/2014/main" id="{4B0BD0D9-1CF3-B244-9A25-A04EDFCBD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00FEC-08AE-3647-AFF1-D751715703F2}"/>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217012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47DB-C977-8D45-9E06-1602FEF1D4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E438C0-61FE-324B-8E0A-65015082D3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A6EF24-F170-AC4B-87FB-ADF494E83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452D7-FBDE-0E45-8A32-87FF0BC17B4D}"/>
              </a:ext>
            </a:extLst>
          </p:cNvPr>
          <p:cNvSpPr>
            <a:spLocks noGrp="1"/>
          </p:cNvSpPr>
          <p:nvPr>
            <p:ph type="dt" sz="half" idx="10"/>
          </p:nvPr>
        </p:nvSpPr>
        <p:spPr/>
        <p:txBody>
          <a:bodyPr/>
          <a:lstStyle/>
          <a:p>
            <a:fld id="{1A9BC82E-74C2-C744-8FDA-96C705134A03}" type="datetimeFigureOut">
              <a:rPr lang="en-US" smtClean="0"/>
              <a:t>12/15/21</a:t>
            </a:fld>
            <a:endParaRPr lang="en-US"/>
          </a:p>
        </p:txBody>
      </p:sp>
      <p:sp>
        <p:nvSpPr>
          <p:cNvPr id="6" name="Footer Placeholder 5">
            <a:extLst>
              <a:ext uri="{FF2B5EF4-FFF2-40B4-BE49-F238E27FC236}">
                <a16:creationId xmlns:a16="http://schemas.microsoft.com/office/drawing/2014/main" id="{25077CDB-3C35-B940-A338-3CD5B1C4F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0D7D0-11A5-2443-926D-686ADF42E717}"/>
              </a:ext>
            </a:extLst>
          </p:cNvPr>
          <p:cNvSpPr>
            <a:spLocks noGrp="1"/>
          </p:cNvSpPr>
          <p:nvPr>
            <p:ph type="sldNum" sz="quarter" idx="12"/>
          </p:nvPr>
        </p:nvSpPr>
        <p:spPr/>
        <p:txBody>
          <a:bodyPr/>
          <a:lstStyle/>
          <a:p>
            <a:fld id="{F1B418B8-2E86-CC4B-BC97-7BADE2813E6C}" type="slidenum">
              <a:rPr lang="en-US" smtClean="0"/>
              <a:t>‹#›</a:t>
            </a:fld>
            <a:endParaRPr lang="en-US"/>
          </a:p>
        </p:txBody>
      </p:sp>
    </p:spTree>
    <p:extLst>
      <p:ext uri="{BB962C8B-B14F-4D97-AF65-F5344CB8AC3E}">
        <p14:creationId xmlns:p14="http://schemas.microsoft.com/office/powerpoint/2010/main" val="60109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3DE86-25D0-6A42-A481-FD37FC14D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4F5C0B-D72D-BC45-832F-882B8A58E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11FCE-8C46-B145-8C3F-9E19945FD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BC82E-74C2-C744-8FDA-96C705134A03}" type="datetimeFigureOut">
              <a:rPr lang="en-US" smtClean="0"/>
              <a:t>12/15/21</a:t>
            </a:fld>
            <a:endParaRPr lang="en-US"/>
          </a:p>
        </p:txBody>
      </p:sp>
      <p:sp>
        <p:nvSpPr>
          <p:cNvPr id="5" name="Footer Placeholder 4">
            <a:extLst>
              <a:ext uri="{FF2B5EF4-FFF2-40B4-BE49-F238E27FC236}">
                <a16:creationId xmlns:a16="http://schemas.microsoft.com/office/drawing/2014/main" id="{FC1C938B-1D56-F843-A015-6EA71BDB7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B0AD43-A5E1-F249-BA3F-6BB2266B59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418B8-2E86-CC4B-BC97-7BADE2813E6C}" type="slidenum">
              <a:rPr lang="en-US" smtClean="0"/>
              <a:t>‹#›</a:t>
            </a:fld>
            <a:endParaRPr lang="en-US"/>
          </a:p>
        </p:txBody>
      </p:sp>
    </p:spTree>
    <p:extLst>
      <p:ext uri="{BB962C8B-B14F-4D97-AF65-F5344CB8AC3E}">
        <p14:creationId xmlns:p14="http://schemas.microsoft.com/office/powerpoint/2010/main" val="41184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E1AA8E-B199-8348-89B8-B0618A047B6B}"/>
              </a:ext>
            </a:extLst>
          </p:cNvPr>
          <p:cNvSpPr>
            <a:spLocks noGrp="1"/>
          </p:cNvSpPr>
          <p:nvPr>
            <p:ph type="ctrTitle"/>
          </p:nvPr>
        </p:nvSpPr>
        <p:spPr>
          <a:xfrm>
            <a:off x="283933" y="562024"/>
            <a:ext cx="5726525" cy="1448388"/>
          </a:xfrm>
        </p:spPr>
        <p:txBody>
          <a:bodyPr anchor="t">
            <a:normAutofit/>
          </a:bodyPr>
          <a:lstStyle/>
          <a:p>
            <a:r>
              <a:rPr lang="en-US" sz="4400" b="1" dirty="0">
                <a:solidFill>
                  <a:schemeClr val="bg1"/>
                </a:solidFill>
                <a:latin typeface="Britannic Bold" panose="020B0903060703020204" pitchFamily="34" charset="77"/>
                <a:cs typeface="PHOSPHATE INLINE" panose="02000506050000020004" pitchFamily="2" charset="77"/>
              </a:rPr>
              <a:t>Electronic Warehouse </a:t>
            </a:r>
            <a:br>
              <a:rPr lang="en-US" sz="4400" b="1" dirty="0">
                <a:solidFill>
                  <a:schemeClr val="bg1"/>
                </a:solidFill>
                <a:latin typeface="Britannic Bold" panose="020B0903060703020204" pitchFamily="34" charset="77"/>
                <a:cs typeface="PHOSPHATE INLINE" panose="02000506050000020004" pitchFamily="2" charset="77"/>
              </a:rPr>
            </a:br>
            <a:r>
              <a:rPr lang="en-US" sz="4400" b="1" dirty="0">
                <a:solidFill>
                  <a:schemeClr val="bg1"/>
                </a:solidFill>
                <a:latin typeface="Britannic Bold" panose="020B0903060703020204" pitchFamily="34" charset="77"/>
                <a:cs typeface="PHOSPHATE INLINE" panose="02000506050000020004" pitchFamily="2" charset="77"/>
              </a:rPr>
              <a:t>Inventory</a:t>
            </a:r>
            <a:endParaRPr lang="en-US" sz="4400" dirty="0">
              <a:solidFill>
                <a:schemeClr val="bg1"/>
              </a:solidFill>
            </a:endParaRP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electronics&#10;&#10;Description automatically generated">
            <a:extLst>
              <a:ext uri="{FF2B5EF4-FFF2-40B4-BE49-F238E27FC236}">
                <a16:creationId xmlns:a16="http://schemas.microsoft.com/office/drawing/2014/main" id="{A7838D1A-C5AE-DA42-B948-9D0E5707CD7F}"/>
              </a:ext>
            </a:extLst>
          </p:cNvPr>
          <p:cNvPicPr>
            <a:picLocks noChangeAspect="1"/>
          </p:cNvPicPr>
          <p:nvPr/>
        </p:nvPicPr>
        <p:blipFill rotWithShape="1">
          <a:blip r:embed="rId2"/>
          <a:srcRect t="7894" r="-2" b="11428"/>
          <a:stretch/>
        </p:blipFill>
        <p:spPr>
          <a:xfrm>
            <a:off x="203200" y="2265036"/>
            <a:ext cx="11616267" cy="4377911"/>
          </a:xfrm>
          <a:prstGeom prst="rect">
            <a:avLst/>
          </a:prstGeom>
        </p:spPr>
      </p:pic>
      <p:sp>
        <p:nvSpPr>
          <p:cNvPr id="5" name="Rectangle 4">
            <a:extLst>
              <a:ext uri="{FF2B5EF4-FFF2-40B4-BE49-F238E27FC236}">
                <a16:creationId xmlns:a16="http://schemas.microsoft.com/office/drawing/2014/main" id="{64A2180C-1299-0545-9F71-DE37DCFEDC1D}"/>
              </a:ext>
            </a:extLst>
          </p:cNvPr>
          <p:cNvSpPr/>
          <p:nvPr/>
        </p:nvSpPr>
        <p:spPr>
          <a:xfrm>
            <a:off x="9559827" y="4046549"/>
            <a:ext cx="2632173" cy="707886"/>
          </a:xfrm>
          <a:prstGeom prst="rect">
            <a:avLst/>
          </a:prstGeom>
        </p:spPr>
        <p:txBody>
          <a:bodyPr wrap="square">
            <a:spAutoFit/>
          </a:bodyPr>
          <a:lstStyle/>
          <a:p>
            <a:r>
              <a:rPr lang="en-US" sz="2200" b="1" dirty="0">
                <a:solidFill>
                  <a:schemeClr val="accent1">
                    <a:lumMod val="75000"/>
                  </a:schemeClr>
                </a:solidFill>
              </a:rPr>
              <a:t>Team Members:</a:t>
            </a:r>
          </a:p>
          <a:p>
            <a:r>
              <a:rPr lang="en-US" b="1" dirty="0" err="1"/>
              <a:t>Saikiran</a:t>
            </a:r>
            <a:r>
              <a:rPr lang="en-US" b="1" dirty="0"/>
              <a:t> </a:t>
            </a:r>
            <a:r>
              <a:rPr lang="en-US" b="1" dirty="0" err="1"/>
              <a:t>Meradikonda</a:t>
            </a:r>
            <a:endParaRPr lang="en-US" b="1" dirty="0"/>
          </a:p>
        </p:txBody>
      </p:sp>
    </p:spTree>
    <p:extLst>
      <p:ext uri="{BB962C8B-B14F-4D97-AF65-F5344CB8AC3E}">
        <p14:creationId xmlns:p14="http://schemas.microsoft.com/office/powerpoint/2010/main" val="4248979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58FE8-766B-5841-9BC1-0A47232492E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Home Page</a:t>
            </a:r>
          </a:p>
        </p:txBody>
      </p:sp>
      <p:pic>
        <p:nvPicPr>
          <p:cNvPr id="4" name="Content Placeholder 3">
            <a:extLst>
              <a:ext uri="{FF2B5EF4-FFF2-40B4-BE49-F238E27FC236}">
                <a16:creationId xmlns:a16="http://schemas.microsoft.com/office/drawing/2014/main" id="{CB01EF0A-618F-DB49-9957-4538C13F8EC5}"/>
              </a:ext>
            </a:extLst>
          </p:cNvPr>
          <p:cNvPicPr>
            <a:picLocks noGrp="1"/>
          </p:cNvPicPr>
          <p:nvPr>
            <p:ph idx="1"/>
          </p:nvPr>
        </p:nvPicPr>
        <p:blipFill>
          <a:blip r:embed="rId2"/>
          <a:stretch>
            <a:fillRect/>
          </a:stretch>
        </p:blipFill>
        <p:spPr>
          <a:xfrm>
            <a:off x="3886200" y="626534"/>
            <a:ext cx="8102599" cy="5266266"/>
          </a:xfrm>
          <a:prstGeom prst="rect">
            <a:avLst/>
          </a:prstGeom>
        </p:spPr>
      </p:pic>
    </p:spTree>
    <p:extLst>
      <p:ext uri="{BB962C8B-B14F-4D97-AF65-F5344CB8AC3E}">
        <p14:creationId xmlns:p14="http://schemas.microsoft.com/office/powerpoint/2010/main" val="393746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0A385C0-A500-2C42-807E-5D619BBAF01B}"/>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rPr>
              <a:t>Create Profile for Customer</a:t>
            </a:r>
          </a:p>
        </p:txBody>
      </p:sp>
      <p:pic>
        <p:nvPicPr>
          <p:cNvPr id="4" name="Content Placeholder 3" descr="Shape, rectangle&#10;&#10;Description automatically generated">
            <a:extLst>
              <a:ext uri="{FF2B5EF4-FFF2-40B4-BE49-F238E27FC236}">
                <a16:creationId xmlns:a16="http://schemas.microsoft.com/office/drawing/2014/main" id="{2896BC1F-CB42-0B46-AA99-BF53161950B2}"/>
              </a:ext>
            </a:extLst>
          </p:cNvPr>
          <p:cNvPicPr>
            <a:picLocks/>
          </p:cNvPicPr>
          <p:nvPr/>
        </p:nvPicPr>
        <p:blipFill rotWithShape="1">
          <a:blip r:embed="rId2"/>
          <a:srcRect r="38342"/>
          <a:stretch/>
        </p:blipFill>
        <p:spPr>
          <a:xfrm>
            <a:off x="1763377" y="1968952"/>
            <a:ext cx="8822689" cy="4381048"/>
          </a:xfrm>
          <a:prstGeom prst="rect">
            <a:avLst/>
          </a:prstGeom>
        </p:spPr>
      </p:pic>
    </p:spTree>
    <p:extLst>
      <p:ext uri="{BB962C8B-B14F-4D97-AF65-F5344CB8AC3E}">
        <p14:creationId xmlns:p14="http://schemas.microsoft.com/office/powerpoint/2010/main" val="2274409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9BD14-148F-4C89-90AC-29B2046F708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Login Page</a:t>
            </a:r>
          </a:p>
        </p:txBody>
      </p:sp>
      <p:pic>
        <p:nvPicPr>
          <p:cNvPr id="4" name="Picture 3" descr="Graphical user interface, application&#10;&#10;Description automatically generated">
            <a:extLst>
              <a:ext uri="{FF2B5EF4-FFF2-40B4-BE49-F238E27FC236}">
                <a16:creationId xmlns:a16="http://schemas.microsoft.com/office/drawing/2014/main" id="{427CED37-7C74-C54A-9100-700CA73A39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15734" y="1012843"/>
            <a:ext cx="8940800" cy="5117490"/>
          </a:xfrm>
          <a:prstGeom prst="rect">
            <a:avLst/>
          </a:prstGeom>
        </p:spPr>
      </p:pic>
    </p:spTree>
    <p:extLst>
      <p:ext uri="{BB962C8B-B14F-4D97-AF65-F5344CB8AC3E}">
        <p14:creationId xmlns:p14="http://schemas.microsoft.com/office/powerpoint/2010/main" val="456756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73F25-27CC-45F8-B3F9-D032E572A8A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Landing page with menu option after login</a:t>
            </a:r>
          </a:p>
        </p:txBody>
      </p:sp>
      <p:pic>
        <p:nvPicPr>
          <p:cNvPr id="4" name="Content Placeholder 3" descr="Graphical user interface, application&#10;&#10;Description automatically generated">
            <a:extLst>
              <a:ext uri="{FF2B5EF4-FFF2-40B4-BE49-F238E27FC236}">
                <a16:creationId xmlns:a16="http://schemas.microsoft.com/office/drawing/2014/main" id="{DAA3F7F2-3119-C84B-AC26-27DB5659F77E}"/>
              </a:ext>
            </a:extLst>
          </p:cNvPr>
          <p:cNvPicPr>
            <a:picLocks noGrp="1"/>
          </p:cNvPicPr>
          <p:nvPr>
            <p:ph idx="1"/>
          </p:nvPr>
        </p:nvPicPr>
        <p:blipFill>
          <a:blip r:embed="rId2"/>
          <a:stretch>
            <a:fillRect/>
          </a:stretch>
        </p:blipFill>
        <p:spPr>
          <a:xfrm>
            <a:off x="3183467" y="171161"/>
            <a:ext cx="8890000" cy="5653905"/>
          </a:xfrm>
          <a:prstGeom prst="rect">
            <a:avLst/>
          </a:prstGeom>
        </p:spPr>
      </p:pic>
    </p:spTree>
    <p:extLst>
      <p:ext uri="{BB962C8B-B14F-4D97-AF65-F5344CB8AC3E}">
        <p14:creationId xmlns:p14="http://schemas.microsoft.com/office/powerpoint/2010/main" val="2795503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9FD2D5C-5E56-4293-A315-E11263DA6EB7}"/>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rPr>
              <a:t>Add Product Page</a:t>
            </a:r>
          </a:p>
        </p:txBody>
      </p:sp>
      <p:pic>
        <p:nvPicPr>
          <p:cNvPr id="4" name="Content Placeholder 3" descr="Shape, rectangle&#10;&#10;Description automatically generated">
            <a:extLst>
              <a:ext uri="{FF2B5EF4-FFF2-40B4-BE49-F238E27FC236}">
                <a16:creationId xmlns:a16="http://schemas.microsoft.com/office/drawing/2014/main" id="{DA406AA5-C2F9-1046-8480-B2751A143394}"/>
              </a:ext>
            </a:extLst>
          </p:cNvPr>
          <p:cNvPicPr>
            <a:picLocks/>
          </p:cNvPicPr>
          <p:nvPr/>
        </p:nvPicPr>
        <p:blipFill rotWithShape="1">
          <a:blip r:embed="rId2"/>
          <a:srcRect r="38005" b="-1"/>
          <a:stretch/>
        </p:blipFill>
        <p:spPr>
          <a:xfrm>
            <a:off x="2167467" y="1983282"/>
            <a:ext cx="7806266" cy="4468318"/>
          </a:xfrm>
          <a:prstGeom prst="rect">
            <a:avLst/>
          </a:prstGeom>
        </p:spPr>
      </p:pic>
    </p:spTree>
    <p:extLst>
      <p:ext uri="{BB962C8B-B14F-4D97-AF65-F5344CB8AC3E}">
        <p14:creationId xmlns:p14="http://schemas.microsoft.com/office/powerpoint/2010/main" val="2982799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635A7FD-E739-48B3-B05C-29E335407771}"/>
              </a:ext>
            </a:extLst>
          </p:cNvPr>
          <p:cNvSpPr>
            <a:spLocks noGrp="1"/>
          </p:cNvSpPr>
          <p:nvPr>
            <p:ph type="title"/>
          </p:nvPr>
        </p:nvSpPr>
        <p:spPr>
          <a:xfrm>
            <a:off x="1098468" y="885651"/>
            <a:ext cx="3229803" cy="4624603"/>
          </a:xfrm>
        </p:spPr>
        <p:txBody>
          <a:bodyPr>
            <a:normAutofit/>
          </a:bodyPr>
          <a:lstStyle/>
          <a:p>
            <a:r>
              <a:rPr lang="en-US" b="1" dirty="0">
                <a:solidFill>
                  <a:srgbClr val="FFFFFF"/>
                </a:solidFill>
              </a:rPr>
              <a:t>Invalid Login Page</a:t>
            </a:r>
          </a:p>
        </p:txBody>
      </p:sp>
      <p:pic>
        <p:nvPicPr>
          <p:cNvPr id="9" name="Picture 8" descr="Graphical user interface, application&#10;&#10;Description automatically generated">
            <a:extLst>
              <a:ext uri="{FF2B5EF4-FFF2-40B4-BE49-F238E27FC236}">
                <a16:creationId xmlns:a16="http://schemas.microsoft.com/office/drawing/2014/main" id="{5FAB86BD-D6BF-D743-B94A-1B728020CC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55566" y="1245961"/>
            <a:ext cx="7449699" cy="4624602"/>
          </a:xfrm>
          <a:prstGeom prst="rect">
            <a:avLst/>
          </a:prstGeom>
        </p:spPr>
      </p:pic>
    </p:spTree>
    <p:extLst>
      <p:ext uri="{BB962C8B-B14F-4D97-AF65-F5344CB8AC3E}">
        <p14:creationId xmlns:p14="http://schemas.microsoft.com/office/powerpoint/2010/main" val="302736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6688C-EE12-E143-A1DD-C2EDE20181B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Invalid Add Products Page</a:t>
            </a:r>
          </a:p>
        </p:txBody>
      </p:sp>
      <p:pic>
        <p:nvPicPr>
          <p:cNvPr id="4" name="Picture 3" descr="Shape&#10;&#10;Description automatically generated with medium confidence">
            <a:extLst>
              <a:ext uri="{FF2B5EF4-FFF2-40B4-BE49-F238E27FC236}">
                <a16:creationId xmlns:a16="http://schemas.microsoft.com/office/drawing/2014/main" id="{7A0D110D-D714-E748-959E-06632E802916}"/>
              </a:ext>
            </a:extLst>
          </p:cNvPr>
          <p:cNvPicPr/>
          <p:nvPr/>
        </p:nvPicPr>
        <p:blipFill>
          <a:blip r:embed="rId2"/>
          <a:stretch>
            <a:fillRect/>
          </a:stretch>
        </p:blipFill>
        <p:spPr>
          <a:xfrm>
            <a:off x="699714" y="207829"/>
            <a:ext cx="10730286" cy="5059429"/>
          </a:xfrm>
          <a:prstGeom prst="rect">
            <a:avLst/>
          </a:prstGeom>
        </p:spPr>
      </p:pic>
    </p:spTree>
    <p:extLst>
      <p:ext uri="{BB962C8B-B14F-4D97-AF65-F5344CB8AC3E}">
        <p14:creationId xmlns:p14="http://schemas.microsoft.com/office/powerpoint/2010/main" val="3849719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4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5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Rectangle 5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C191AD-F529-A645-BD91-1525D0360009}"/>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rPr>
              <a:t>Retrospective</a:t>
            </a:r>
          </a:p>
        </p:txBody>
      </p:sp>
      <p:sp>
        <p:nvSpPr>
          <p:cNvPr id="3" name="Content Placeholder 2">
            <a:extLst>
              <a:ext uri="{FF2B5EF4-FFF2-40B4-BE49-F238E27FC236}">
                <a16:creationId xmlns:a16="http://schemas.microsoft.com/office/drawing/2014/main" id="{DC1FB77D-8E69-A54A-A950-5DD7C9CB6205}"/>
              </a:ext>
            </a:extLst>
          </p:cNvPr>
          <p:cNvSpPr>
            <a:spLocks noGrp="1"/>
          </p:cNvSpPr>
          <p:nvPr>
            <p:ph idx="1"/>
          </p:nvPr>
        </p:nvSpPr>
        <p:spPr>
          <a:xfrm>
            <a:off x="4367695" y="321733"/>
            <a:ext cx="7821257" cy="6112933"/>
          </a:xfrm>
        </p:spPr>
        <p:txBody>
          <a:bodyPr anchor="ctr">
            <a:normAutofit/>
          </a:bodyPr>
          <a:lstStyle/>
          <a:p>
            <a:pPr marL="0" lvl="0" indent="0" algn="just">
              <a:spcBef>
                <a:spcPts val="0"/>
              </a:spcBef>
              <a:buNone/>
              <a:defRPr/>
            </a:pPr>
            <a:r>
              <a:rPr lang="en-US" sz="2000" u="sng" dirty="0"/>
              <a:t>What worked well</a:t>
            </a:r>
          </a:p>
          <a:p>
            <a:pPr algn="just">
              <a:spcBef>
                <a:spcPts val="0"/>
              </a:spcBef>
            </a:pPr>
            <a:r>
              <a:rPr lang="en-US" sz="2000" dirty="0"/>
              <a:t>Completed the initial process which is required to kick start the website development</a:t>
            </a:r>
          </a:p>
          <a:p>
            <a:pPr algn="just">
              <a:spcBef>
                <a:spcPts val="0"/>
              </a:spcBef>
            </a:pPr>
            <a:r>
              <a:rPr lang="en-US" sz="2000" dirty="0"/>
              <a:t>Conducted daily stand-up meetings so that every team member would be aware of day-to-day progress.</a:t>
            </a:r>
          </a:p>
          <a:p>
            <a:pPr algn="just">
              <a:spcBef>
                <a:spcPts val="0"/>
              </a:spcBef>
            </a:pPr>
            <a:r>
              <a:rPr lang="en-US" sz="2000" dirty="0"/>
              <a:t>Completed 95% of sprint stories. </a:t>
            </a:r>
          </a:p>
          <a:p>
            <a:pPr marL="0" indent="0" algn="just">
              <a:spcBef>
                <a:spcPts val="0"/>
              </a:spcBef>
              <a:buNone/>
            </a:pPr>
            <a:r>
              <a:rPr lang="en-US" sz="2000" u="sng" dirty="0"/>
              <a:t>What didn’t work well</a:t>
            </a:r>
          </a:p>
          <a:p>
            <a:pPr algn="just">
              <a:spcBef>
                <a:spcPts val="0"/>
              </a:spcBef>
            </a:pPr>
            <a:r>
              <a:rPr lang="en-US" sz="2000" dirty="0"/>
              <a:t>Had a minor misconceptions while electing the programming language to proceed further with the project.</a:t>
            </a:r>
          </a:p>
          <a:p>
            <a:pPr algn="just">
              <a:spcBef>
                <a:spcPts val="0"/>
              </a:spcBef>
            </a:pPr>
            <a:r>
              <a:rPr lang="en-US" sz="2000" dirty="0"/>
              <a:t>Time allocated to develop the features of the website was not estimated appropriate and ended up spending twice more time on it.</a:t>
            </a:r>
          </a:p>
          <a:p>
            <a:pPr algn="just">
              <a:spcBef>
                <a:spcPts val="0"/>
              </a:spcBef>
            </a:pPr>
            <a:r>
              <a:rPr lang="en-US" sz="2000" dirty="0"/>
              <a:t>Couldn’t complete the delete operation on product.</a:t>
            </a:r>
          </a:p>
          <a:p>
            <a:pPr marL="0" indent="0" algn="just">
              <a:spcBef>
                <a:spcPts val="0"/>
              </a:spcBef>
              <a:buNone/>
            </a:pPr>
            <a:r>
              <a:rPr lang="en-US" sz="2000" u="sng" dirty="0"/>
              <a:t>Lessons Learned from this phase</a:t>
            </a:r>
          </a:p>
          <a:p>
            <a:pPr algn="just">
              <a:spcBef>
                <a:spcPts val="0"/>
              </a:spcBef>
            </a:pPr>
            <a:r>
              <a:rPr lang="en-US" sz="2000" dirty="0"/>
              <a:t>Got familiar more with agile methodology.</a:t>
            </a:r>
          </a:p>
          <a:p>
            <a:pPr algn="just">
              <a:spcBef>
                <a:spcPts val="0"/>
              </a:spcBef>
            </a:pPr>
            <a:r>
              <a:rPr lang="en-US" sz="2000" dirty="0"/>
              <a:t>Got to know new coding methodologies and its implementations.</a:t>
            </a:r>
          </a:p>
          <a:p>
            <a:pPr marL="0" indent="0" algn="just">
              <a:spcBef>
                <a:spcPts val="0"/>
              </a:spcBef>
              <a:buNone/>
            </a:pPr>
            <a:r>
              <a:rPr lang="en-US" sz="2000" u="sng" dirty="0"/>
              <a:t>Impact on the project</a:t>
            </a:r>
          </a:p>
          <a:p>
            <a:pPr algn="just">
              <a:spcBef>
                <a:spcPts val="0"/>
              </a:spcBef>
            </a:pPr>
            <a:r>
              <a:rPr lang="en-US" sz="2000" dirty="0"/>
              <a:t>Stretched ourselves to work for more hours to complete the expected outcomes correctly on time within the deadline.</a:t>
            </a:r>
          </a:p>
          <a:p>
            <a:endParaRPr lang="en-US" sz="2000" dirty="0"/>
          </a:p>
        </p:txBody>
      </p:sp>
    </p:spTree>
    <p:extLst>
      <p:ext uri="{BB962C8B-B14F-4D97-AF65-F5344CB8AC3E}">
        <p14:creationId xmlns:p14="http://schemas.microsoft.com/office/powerpoint/2010/main" val="304232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C49C-3202-8F42-8C19-0D5DFF1B7E71}"/>
              </a:ext>
            </a:extLst>
          </p:cNvPr>
          <p:cNvSpPr>
            <a:spLocks noGrp="1"/>
          </p:cNvSpPr>
          <p:nvPr>
            <p:ph type="title"/>
          </p:nvPr>
        </p:nvSpPr>
        <p:spPr>
          <a:xfrm>
            <a:off x="7938533" y="978619"/>
            <a:ext cx="3404594" cy="1106424"/>
          </a:xfrm>
        </p:spPr>
        <p:txBody>
          <a:bodyPr>
            <a:normAutofit/>
          </a:bodyPr>
          <a:lstStyle/>
          <a:p>
            <a:r>
              <a:rPr lang="en-US" sz="4000" b="1" dirty="0">
                <a:solidFill>
                  <a:srgbClr val="0070C0"/>
                </a:solidFill>
              </a:rPr>
              <a:t>Objective</a:t>
            </a:r>
          </a:p>
        </p:txBody>
      </p:sp>
      <p:pic>
        <p:nvPicPr>
          <p:cNvPr id="7" name="Content Placeholder 6" descr="Graphical user interface, application, Teams&#10;&#10;Description automatically generated">
            <a:extLst>
              <a:ext uri="{FF2B5EF4-FFF2-40B4-BE49-F238E27FC236}">
                <a16:creationId xmlns:a16="http://schemas.microsoft.com/office/drawing/2014/main" id="{89902931-413E-8644-A8BF-4A835E37A65D}"/>
              </a:ext>
            </a:extLst>
          </p:cNvPr>
          <p:cNvPicPr>
            <a:picLocks noChangeAspect="1"/>
          </p:cNvPicPr>
          <p:nvPr/>
        </p:nvPicPr>
        <p:blipFill rotWithShape="1">
          <a:blip r:embed="rId2"/>
          <a:srcRect l="26666" r="1" b="1"/>
          <a:stretch/>
        </p:blipFill>
        <p:spPr>
          <a:xfrm>
            <a:off x="411480" y="1509057"/>
            <a:ext cx="6647688" cy="3739302"/>
          </a:xfrm>
          <a:prstGeom prst="rect">
            <a:avLst/>
          </a:prstGeom>
        </p:spPr>
      </p:pic>
      <p:sp>
        <p:nvSpPr>
          <p:cNvPr id="11" name="Content Placeholder 10">
            <a:extLst>
              <a:ext uri="{FF2B5EF4-FFF2-40B4-BE49-F238E27FC236}">
                <a16:creationId xmlns:a16="http://schemas.microsoft.com/office/drawing/2014/main" id="{61AD9339-8BB0-48C9-9A48-D343FFF7C2BC}"/>
              </a:ext>
            </a:extLst>
          </p:cNvPr>
          <p:cNvSpPr>
            <a:spLocks noGrp="1"/>
          </p:cNvSpPr>
          <p:nvPr>
            <p:ph idx="1"/>
          </p:nvPr>
        </p:nvSpPr>
        <p:spPr>
          <a:xfrm>
            <a:off x="7567049" y="2123593"/>
            <a:ext cx="4279383" cy="3552871"/>
          </a:xfrm>
        </p:spPr>
        <p:txBody>
          <a:bodyPr>
            <a:normAutofit fontScale="92500" lnSpcReduction="20000"/>
          </a:bodyPr>
          <a:lstStyle/>
          <a:p>
            <a:endParaRPr lang="en-US" sz="2000" dirty="0"/>
          </a:p>
          <a:p>
            <a:pPr algn="just"/>
            <a:r>
              <a:rPr lang="en-US" sz="2000" dirty="0"/>
              <a:t>Develop a web application for customers who wants to purchase electronics online by saving time.</a:t>
            </a:r>
          </a:p>
          <a:p>
            <a:pPr algn="just"/>
            <a:r>
              <a:rPr lang="en-US" sz="2000" dirty="0"/>
              <a:t>Admin logs in and can view different categories of products.</a:t>
            </a:r>
          </a:p>
          <a:p>
            <a:r>
              <a:rPr lang="en-US" sz="2000" dirty="0"/>
              <a:t>Admin can perform CRUD operations on the products.</a:t>
            </a:r>
          </a:p>
          <a:p>
            <a:pPr algn="just"/>
            <a:r>
              <a:rPr lang="en-US" sz="2000" dirty="0"/>
              <a:t>Customer logs in and go through the menu and can view the products from different product categories.</a:t>
            </a:r>
          </a:p>
          <a:p>
            <a:pPr algn="just"/>
            <a:r>
              <a:rPr lang="en-US" sz="2000" dirty="0"/>
              <a:t>Customer can add the products to the cart.</a:t>
            </a:r>
          </a:p>
          <a:p>
            <a:pPr algn="just"/>
            <a:endParaRPr lang="en-US" sz="2000" dirty="0"/>
          </a:p>
        </p:txBody>
      </p:sp>
    </p:spTree>
    <p:extLst>
      <p:ext uri="{BB962C8B-B14F-4D97-AF65-F5344CB8AC3E}">
        <p14:creationId xmlns:p14="http://schemas.microsoft.com/office/powerpoint/2010/main" val="4158907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0CC69-44C0-B14B-A42A-D2194DB91601}"/>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Product Backlog</a:t>
            </a:r>
            <a:br>
              <a:rPr lang="en-US" sz="3200" b="1" kern="1200">
                <a:solidFill>
                  <a:srgbClr val="FFFFFF"/>
                </a:solidFill>
                <a:latin typeface="+mj-lt"/>
                <a:ea typeface="+mj-ea"/>
                <a:cs typeface="+mj-cs"/>
              </a:rPr>
            </a:br>
            <a:r>
              <a:rPr lang="en-US" sz="3200" b="1" kern="1200">
                <a:solidFill>
                  <a:srgbClr val="FFFFFF"/>
                </a:solidFill>
                <a:latin typeface="+mj-lt"/>
                <a:ea typeface="+mj-ea"/>
                <a:cs typeface="+mj-cs"/>
              </a:rPr>
              <a:t>for last Sprint</a:t>
            </a:r>
          </a:p>
        </p:txBody>
      </p:sp>
      <p:graphicFrame>
        <p:nvGraphicFramePr>
          <p:cNvPr id="4" name="Table 3">
            <a:extLst>
              <a:ext uri="{FF2B5EF4-FFF2-40B4-BE49-F238E27FC236}">
                <a16:creationId xmlns:a16="http://schemas.microsoft.com/office/drawing/2014/main" id="{A8EF4B59-E813-674D-AF89-2A003E1D919D}"/>
              </a:ext>
            </a:extLst>
          </p:cNvPr>
          <p:cNvGraphicFramePr>
            <a:graphicFrameLocks noGrp="1"/>
          </p:cNvGraphicFramePr>
          <p:nvPr>
            <p:extLst>
              <p:ext uri="{D42A27DB-BD31-4B8C-83A1-F6EECF244321}">
                <p14:modId xmlns:p14="http://schemas.microsoft.com/office/powerpoint/2010/main" val="1504301336"/>
              </p:ext>
            </p:extLst>
          </p:nvPr>
        </p:nvGraphicFramePr>
        <p:xfrm>
          <a:off x="4207933" y="890310"/>
          <a:ext cx="7347539" cy="5078361"/>
        </p:xfrm>
        <a:graphic>
          <a:graphicData uri="http://schemas.openxmlformats.org/drawingml/2006/table">
            <a:tbl>
              <a:tblPr firstRow="1" firstCol="1" bandRow="1">
                <a:tableStyleId>{5C22544A-7EE6-4342-B048-85BDC9FD1C3A}</a:tableStyleId>
              </a:tblPr>
              <a:tblGrid>
                <a:gridCol w="792194">
                  <a:extLst>
                    <a:ext uri="{9D8B030D-6E8A-4147-A177-3AD203B41FA5}">
                      <a16:colId xmlns:a16="http://schemas.microsoft.com/office/drawing/2014/main" val="839153510"/>
                    </a:ext>
                  </a:extLst>
                </a:gridCol>
                <a:gridCol w="4592919">
                  <a:extLst>
                    <a:ext uri="{9D8B030D-6E8A-4147-A177-3AD203B41FA5}">
                      <a16:colId xmlns:a16="http://schemas.microsoft.com/office/drawing/2014/main" val="1333768577"/>
                    </a:ext>
                  </a:extLst>
                </a:gridCol>
                <a:gridCol w="1128471">
                  <a:extLst>
                    <a:ext uri="{9D8B030D-6E8A-4147-A177-3AD203B41FA5}">
                      <a16:colId xmlns:a16="http://schemas.microsoft.com/office/drawing/2014/main" val="749507833"/>
                    </a:ext>
                  </a:extLst>
                </a:gridCol>
                <a:gridCol w="833955">
                  <a:extLst>
                    <a:ext uri="{9D8B030D-6E8A-4147-A177-3AD203B41FA5}">
                      <a16:colId xmlns:a16="http://schemas.microsoft.com/office/drawing/2014/main" val="167032829"/>
                    </a:ext>
                  </a:extLst>
                </a:gridCol>
              </a:tblGrid>
              <a:tr h="357544">
                <a:tc>
                  <a:txBody>
                    <a:bodyPr/>
                    <a:lstStyle/>
                    <a:p>
                      <a:pPr marL="0" marR="38100" algn="ctr">
                        <a:lnSpc>
                          <a:spcPct val="107000"/>
                        </a:lnSpc>
                        <a:spcBef>
                          <a:spcPts val="0"/>
                        </a:spcBef>
                        <a:spcAft>
                          <a:spcPts val="0"/>
                        </a:spcAft>
                      </a:pPr>
                      <a:r>
                        <a:rPr lang="en-US" sz="1400">
                          <a:effectLst/>
                        </a:rPr>
                        <a:t>ID</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38100" algn="ctr">
                        <a:lnSpc>
                          <a:spcPct val="107000"/>
                        </a:lnSpc>
                        <a:spcBef>
                          <a:spcPts val="0"/>
                        </a:spcBef>
                        <a:spcAft>
                          <a:spcPts val="0"/>
                        </a:spcAft>
                      </a:pPr>
                      <a:r>
                        <a:rPr lang="en-US" sz="1400">
                          <a:effectLst/>
                        </a:rPr>
                        <a:t>Story</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just">
                        <a:lnSpc>
                          <a:spcPct val="107000"/>
                        </a:lnSpc>
                        <a:spcBef>
                          <a:spcPts val="0"/>
                        </a:spcBef>
                        <a:spcAft>
                          <a:spcPts val="0"/>
                        </a:spcAft>
                      </a:pPr>
                      <a:r>
                        <a:rPr lang="en-US" sz="1400">
                          <a:effectLst/>
                        </a:rPr>
                        <a:t>Estimation</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2540" marR="0" algn="l">
                        <a:lnSpc>
                          <a:spcPct val="107000"/>
                        </a:lnSpc>
                        <a:spcBef>
                          <a:spcPts val="0"/>
                        </a:spcBef>
                        <a:spcAft>
                          <a:spcPts val="0"/>
                        </a:spcAft>
                      </a:pPr>
                      <a:r>
                        <a:rPr lang="en-US" sz="1400">
                          <a:effectLst/>
                        </a:rPr>
                        <a:t>Priority</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extLst>
                  <a:ext uri="{0D108BD9-81ED-4DB2-BD59-A6C34878D82A}">
                    <a16:rowId xmlns:a16="http://schemas.microsoft.com/office/drawing/2014/main" val="1665586225"/>
                  </a:ext>
                </a:extLst>
              </a:tr>
              <a:tr h="1590231">
                <a:tc>
                  <a:txBody>
                    <a:bodyPr/>
                    <a:lstStyle/>
                    <a:p>
                      <a:pPr marL="0" marR="0" algn="ctr">
                        <a:lnSpc>
                          <a:spcPct val="107000"/>
                        </a:lnSpc>
                        <a:spcBef>
                          <a:spcPts val="0"/>
                        </a:spcBef>
                        <a:spcAft>
                          <a:spcPts val="0"/>
                        </a:spcAft>
                      </a:pPr>
                      <a:r>
                        <a:rPr lang="en-US" sz="1400">
                          <a:effectLst/>
                        </a:rPr>
                        <a:t>PB1</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72390" algn="just">
                        <a:lnSpc>
                          <a:spcPct val="107000"/>
                        </a:lnSpc>
                        <a:spcBef>
                          <a:spcPts val="0"/>
                        </a:spcBef>
                        <a:spcAft>
                          <a:spcPts val="0"/>
                        </a:spcAft>
                      </a:pPr>
                      <a:r>
                        <a:rPr lang="en-US" sz="1400" dirty="0">
                          <a:effectLst/>
                        </a:rPr>
                        <a:t>As a customer, I want to create a profile by providing following details: </a:t>
                      </a:r>
                      <a:r>
                        <a:rPr lang="en-US" sz="1500" dirty="0">
                          <a:effectLst/>
                        </a:rPr>
                        <a:t>Name of the organization, address, email, phone, registration number, contact person name, contact person email, contact person number, username, password and confirm password. </a:t>
                      </a:r>
                      <a:endParaRPr lang="en-US" sz="15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nchor="ctr"/>
                </a:tc>
                <a:tc>
                  <a:txBody>
                    <a:bodyPr/>
                    <a:lstStyle/>
                    <a:p>
                      <a:pPr marL="0" marR="0" algn="l">
                        <a:lnSpc>
                          <a:spcPct val="107000"/>
                        </a:lnSpc>
                        <a:spcBef>
                          <a:spcPts val="0"/>
                        </a:spcBef>
                        <a:spcAft>
                          <a:spcPts val="0"/>
                        </a:spcAft>
                      </a:pPr>
                      <a:r>
                        <a:rPr lang="en-US" sz="1400">
                          <a:effectLst/>
                        </a:rPr>
                        <a:t>2</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extLst>
                  <a:ext uri="{0D108BD9-81ED-4DB2-BD59-A6C34878D82A}">
                    <a16:rowId xmlns:a16="http://schemas.microsoft.com/office/drawing/2014/main" val="1042331245"/>
                  </a:ext>
                </a:extLst>
              </a:tr>
              <a:tr h="357544">
                <a:tc>
                  <a:txBody>
                    <a:bodyPr/>
                    <a:lstStyle/>
                    <a:p>
                      <a:pPr marL="0" marR="0" algn="ctr">
                        <a:lnSpc>
                          <a:spcPct val="107000"/>
                        </a:lnSpc>
                        <a:spcBef>
                          <a:spcPts val="0"/>
                        </a:spcBef>
                        <a:spcAft>
                          <a:spcPts val="0"/>
                        </a:spcAft>
                      </a:pPr>
                      <a:r>
                        <a:rPr lang="en-US" sz="1400">
                          <a:effectLst/>
                        </a:rPr>
                        <a:t>PB2</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As an admin, I want to login/logout on the website</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1</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1</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extLst>
                  <a:ext uri="{0D108BD9-81ED-4DB2-BD59-A6C34878D82A}">
                    <a16:rowId xmlns:a16="http://schemas.microsoft.com/office/drawing/2014/main" val="1711004410"/>
                  </a:ext>
                </a:extLst>
              </a:tr>
              <a:tr h="357544">
                <a:tc>
                  <a:txBody>
                    <a:bodyPr/>
                    <a:lstStyle/>
                    <a:p>
                      <a:pPr marL="0" marR="0" algn="ctr">
                        <a:lnSpc>
                          <a:spcPct val="107000"/>
                        </a:lnSpc>
                        <a:spcBef>
                          <a:spcPts val="0"/>
                        </a:spcBef>
                        <a:spcAft>
                          <a:spcPts val="0"/>
                        </a:spcAft>
                      </a:pPr>
                      <a:r>
                        <a:rPr lang="en-US" sz="1400">
                          <a:effectLst/>
                        </a:rPr>
                        <a:t>PB3</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As a customer, I want to login/logout on the website</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1</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extLst>
                  <a:ext uri="{0D108BD9-81ED-4DB2-BD59-A6C34878D82A}">
                    <a16:rowId xmlns:a16="http://schemas.microsoft.com/office/drawing/2014/main" val="310033691"/>
                  </a:ext>
                </a:extLst>
              </a:tr>
              <a:tr h="516068">
                <a:tc>
                  <a:txBody>
                    <a:bodyPr/>
                    <a:lstStyle/>
                    <a:p>
                      <a:pPr marL="6350" marR="0" indent="-6350" algn="ctr">
                        <a:lnSpc>
                          <a:spcPct val="105000"/>
                        </a:lnSpc>
                        <a:spcBef>
                          <a:spcPts val="0"/>
                        </a:spcBef>
                        <a:spcAft>
                          <a:spcPts val="0"/>
                        </a:spcAft>
                      </a:pPr>
                      <a:r>
                        <a:rPr lang="en-US" sz="1400" b="1" kern="1200">
                          <a:solidFill>
                            <a:schemeClr val="lt1"/>
                          </a:solidFill>
                          <a:effectLst/>
                          <a:latin typeface="+mn-lt"/>
                          <a:ea typeface="+mn-ea"/>
                          <a:cs typeface="+mn-cs"/>
                        </a:rPr>
                        <a:t>PB4 </a:t>
                      </a:r>
                    </a:p>
                  </a:txBody>
                  <a:tcPr marL="0" marR="22553" marT="60721" marB="0"/>
                </a:tc>
                <a:tc>
                  <a:txBody>
                    <a:bodyPr/>
                    <a:lstStyle/>
                    <a:p>
                      <a:pPr marL="6350" marR="0" indent="-6350" algn="l">
                        <a:lnSpc>
                          <a:spcPct val="105000"/>
                        </a:lnSpc>
                        <a:spcBef>
                          <a:spcPts val="0"/>
                        </a:spcBef>
                        <a:spcAft>
                          <a:spcPts val="0"/>
                        </a:spcAft>
                      </a:pPr>
                      <a:r>
                        <a:rPr lang="en-US" sz="1400" kern="1200">
                          <a:solidFill>
                            <a:schemeClr val="dk1"/>
                          </a:solidFill>
                          <a:effectLst/>
                          <a:latin typeface="+mn-lt"/>
                          <a:ea typeface="+mn-ea"/>
                          <a:cs typeface="+mn-cs"/>
                        </a:rPr>
                        <a:t>As an admin, I want to perform CRUD operations on the products on the website </a:t>
                      </a:r>
                    </a:p>
                  </a:txBody>
                  <a:tcPr marL="0" marR="22553" marT="60721" marB="0" anchor="ctr"/>
                </a:tc>
                <a:tc>
                  <a:txBody>
                    <a:bodyPr/>
                    <a:lstStyle/>
                    <a:p>
                      <a:pPr marL="6350" marR="0" indent="-6350" algn="l">
                        <a:lnSpc>
                          <a:spcPct val="105000"/>
                        </a:lnSpc>
                        <a:spcBef>
                          <a:spcPts val="0"/>
                        </a:spcBef>
                        <a:spcAft>
                          <a:spcPts val="0"/>
                        </a:spcAft>
                      </a:pPr>
                      <a:r>
                        <a:rPr lang="en-US" sz="1400" kern="1200">
                          <a:solidFill>
                            <a:schemeClr val="dk1"/>
                          </a:solidFill>
                          <a:effectLst/>
                          <a:latin typeface="+mn-lt"/>
                          <a:ea typeface="+mn-ea"/>
                          <a:cs typeface="+mn-cs"/>
                        </a:rPr>
                        <a:t>5</a:t>
                      </a:r>
                    </a:p>
                  </a:txBody>
                  <a:tcPr marL="0" marR="22553" marT="60721" marB="0"/>
                </a:tc>
                <a:tc>
                  <a:txBody>
                    <a:bodyPr/>
                    <a:lstStyle/>
                    <a:p>
                      <a:pPr marL="6350" marR="0" indent="-6350" algn="l">
                        <a:lnSpc>
                          <a:spcPct val="105000"/>
                        </a:lnSpc>
                        <a:spcBef>
                          <a:spcPts val="0"/>
                        </a:spcBef>
                        <a:spcAft>
                          <a:spcPts val="0"/>
                        </a:spcAft>
                      </a:pPr>
                      <a:r>
                        <a:rPr lang="en-US" sz="1400" kern="1200">
                          <a:solidFill>
                            <a:schemeClr val="dk1"/>
                          </a:solidFill>
                          <a:effectLst/>
                          <a:latin typeface="+mn-lt"/>
                          <a:ea typeface="+mn-ea"/>
                          <a:cs typeface="+mn-cs"/>
                        </a:rPr>
                        <a:t>3 </a:t>
                      </a:r>
                    </a:p>
                  </a:txBody>
                  <a:tcPr marL="0" marR="22553" marT="60721" marB="0"/>
                </a:tc>
                <a:extLst>
                  <a:ext uri="{0D108BD9-81ED-4DB2-BD59-A6C34878D82A}">
                    <a16:rowId xmlns:a16="http://schemas.microsoft.com/office/drawing/2014/main" val="4278851293"/>
                  </a:ext>
                </a:extLst>
              </a:tr>
              <a:tr h="516068">
                <a:tc>
                  <a:txBody>
                    <a:bodyPr/>
                    <a:lstStyle/>
                    <a:p>
                      <a:pPr marL="6350" marR="0" indent="-6350" algn="ctr">
                        <a:lnSpc>
                          <a:spcPct val="105000"/>
                        </a:lnSpc>
                        <a:spcBef>
                          <a:spcPts val="0"/>
                        </a:spcBef>
                        <a:spcAft>
                          <a:spcPts val="0"/>
                        </a:spcAft>
                      </a:pPr>
                      <a:r>
                        <a:rPr lang="en-US" sz="1400" b="1" kern="1200">
                          <a:solidFill>
                            <a:schemeClr val="lt1"/>
                          </a:solidFill>
                          <a:effectLst/>
                          <a:latin typeface="+mn-lt"/>
                          <a:ea typeface="+mn-ea"/>
                          <a:cs typeface="+mn-cs"/>
                        </a:rPr>
                        <a:t>PB9 </a:t>
                      </a:r>
                    </a:p>
                  </a:txBody>
                  <a:tcPr marL="0" marR="22553" marT="60721" marB="0"/>
                </a:tc>
                <a:tc>
                  <a:txBody>
                    <a:bodyPr/>
                    <a:lstStyle/>
                    <a:p>
                      <a:pPr marL="6350" marR="0" indent="-6350" algn="l">
                        <a:lnSpc>
                          <a:spcPct val="105000"/>
                        </a:lnSpc>
                        <a:spcBef>
                          <a:spcPts val="0"/>
                        </a:spcBef>
                        <a:spcAft>
                          <a:spcPts val="0"/>
                        </a:spcAft>
                      </a:pPr>
                      <a:r>
                        <a:rPr lang="en-US" sz="1400" kern="1200">
                          <a:solidFill>
                            <a:schemeClr val="dk1"/>
                          </a:solidFill>
                          <a:effectLst/>
                          <a:latin typeface="+mn-lt"/>
                          <a:ea typeface="+mn-ea"/>
                          <a:cs typeface="+mn-cs"/>
                        </a:rPr>
                        <a:t>As a customer, when I click on the menu bar it should display all the product categories. </a:t>
                      </a:r>
                    </a:p>
                  </a:txBody>
                  <a:tcPr marL="0" marR="22553" marT="60721" marB="0"/>
                </a:tc>
                <a:tc>
                  <a:txBody>
                    <a:bodyPr/>
                    <a:lstStyle/>
                    <a:p>
                      <a:pPr marL="6350" marR="0" indent="-6350" algn="l">
                        <a:lnSpc>
                          <a:spcPct val="105000"/>
                        </a:lnSpc>
                        <a:spcBef>
                          <a:spcPts val="0"/>
                        </a:spcBef>
                        <a:spcAft>
                          <a:spcPts val="0"/>
                        </a:spcAft>
                      </a:pPr>
                      <a:r>
                        <a:rPr lang="en-US" sz="1400" kern="1200">
                          <a:solidFill>
                            <a:schemeClr val="dk1"/>
                          </a:solidFill>
                          <a:effectLst/>
                          <a:latin typeface="+mn-lt"/>
                          <a:ea typeface="+mn-ea"/>
                          <a:cs typeface="+mn-cs"/>
                        </a:rPr>
                        <a:t>1 </a:t>
                      </a:r>
                    </a:p>
                  </a:txBody>
                  <a:tcPr marL="0" marR="22553" marT="60721" marB="0"/>
                </a:tc>
                <a:tc>
                  <a:txBody>
                    <a:bodyPr/>
                    <a:lstStyle/>
                    <a:p>
                      <a:pPr marL="6350" marR="0" indent="-6350" algn="l">
                        <a:lnSpc>
                          <a:spcPct val="105000"/>
                        </a:lnSpc>
                        <a:spcBef>
                          <a:spcPts val="0"/>
                        </a:spcBef>
                        <a:spcAft>
                          <a:spcPts val="0"/>
                        </a:spcAft>
                      </a:pPr>
                      <a:r>
                        <a:rPr lang="en-US" sz="1400" kern="1200">
                          <a:solidFill>
                            <a:schemeClr val="dk1"/>
                          </a:solidFill>
                          <a:effectLst/>
                          <a:latin typeface="+mn-lt"/>
                          <a:ea typeface="+mn-ea"/>
                          <a:cs typeface="+mn-cs"/>
                        </a:rPr>
                        <a:t>6 </a:t>
                      </a:r>
                    </a:p>
                  </a:txBody>
                  <a:tcPr marL="0" marR="22553" marT="60721" marB="0"/>
                </a:tc>
                <a:extLst>
                  <a:ext uri="{0D108BD9-81ED-4DB2-BD59-A6C34878D82A}">
                    <a16:rowId xmlns:a16="http://schemas.microsoft.com/office/drawing/2014/main" val="3343529732"/>
                  </a:ext>
                </a:extLst>
              </a:tr>
              <a:tr h="580302">
                <a:tc>
                  <a:txBody>
                    <a:bodyPr/>
                    <a:lstStyle/>
                    <a:p>
                      <a:pPr marL="0" marR="0" algn="ctr">
                        <a:lnSpc>
                          <a:spcPct val="107000"/>
                        </a:lnSpc>
                        <a:spcBef>
                          <a:spcPts val="0"/>
                        </a:spcBef>
                        <a:spcAft>
                          <a:spcPts val="0"/>
                        </a:spcAft>
                      </a:pPr>
                      <a:r>
                        <a:rPr lang="en-US" sz="1400">
                          <a:effectLst/>
                        </a:rPr>
                        <a:t>PB10</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As an admin, when I click on the menu bar it should display all the product categories and add products options. </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2</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0" marR="0" algn="l">
                        <a:lnSpc>
                          <a:spcPct val="107000"/>
                        </a:lnSpc>
                        <a:spcBef>
                          <a:spcPts val="0"/>
                        </a:spcBef>
                        <a:spcAft>
                          <a:spcPts val="0"/>
                        </a:spcAft>
                      </a:pPr>
                      <a:r>
                        <a:rPr lang="en-US" sz="1400">
                          <a:effectLst/>
                        </a:rPr>
                        <a:t>2</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extLst>
                  <a:ext uri="{0D108BD9-81ED-4DB2-BD59-A6C34878D82A}">
                    <a16:rowId xmlns:a16="http://schemas.microsoft.com/office/drawing/2014/main" val="3034534703"/>
                  </a:ext>
                </a:extLst>
              </a:tr>
              <a:tr h="803060">
                <a:tc>
                  <a:txBody>
                    <a:bodyPr/>
                    <a:lstStyle/>
                    <a:p>
                      <a:pPr marL="64135" marR="0" algn="ctr">
                        <a:lnSpc>
                          <a:spcPct val="107000"/>
                        </a:lnSpc>
                        <a:spcBef>
                          <a:spcPts val="0"/>
                        </a:spcBef>
                        <a:spcAft>
                          <a:spcPts val="0"/>
                        </a:spcAft>
                      </a:pPr>
                      <a:r>
                        <a:rPr lang="en-US" sz="1400">
                          <a:effectLst/>
                        </a:rPr>
                        <a:t>PB19</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64135" marR="0" algn="l">
                        <a:lnSpc>
                          <a:spcPct val="107000"/>
                        </a:lnSpc>
                        <a:spcBef>
                          <a:spcPts val="0"/>
                        </a:spcBef>
                        <a:spcAft>
                          <a:spcPts val="0"/>
                        </a:spcAft>
                      </a:pPr>
                      <a:r>
                        <a:rPr lang="en-US" sz="1400">
                          <a:effectLst/>
                        </a:rPr>
                        <a:t>As a Customer/admin, I want to see the contact information, details about the company and copyrights in the footer. </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64135" marR="0" algn="l">
                        <a:lnSpc>
                          <a:spcPct val="107000"/>
                        </a:lnSpc>
                        <a:spcBef>
                          <a:spcPts val="0"/>
                        </a:spcBef>
                        <a:spcAft>
                          <a:spcPts val="0"/>
                        </a:spcAft>
                      </a:pPr>
                      <a:r>
                        <a:rPr lang="en-US" sz="1400">
                          <a:effectLst/>
                        </a:rPr>
                        <a:t>1</a:t>
                      </a:r>
                      <a:r>
                        <a:rPr lang="en-US" sz="1500">
                          <a:effectLst/>
                        </a:rPr>
                        <a:t> </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tc>
                  <a:txBody>
                    <a:bodyPr/>
                    <a:lstStyle/>
                    <a:p>
                      <a:pPr marL="64135" marR="0" algn="l">
                        <a:lnSpc>
                          <a:spcPct val="107000"/>
                        </a:lnSpc>
                        <a:spcBef>
                          <a:spcPts val="0"/>
                        </a:spcBef>
                        <a:spcAft>
                          <a:spcPts val="0"/>
                        </a:spcAft>
                      </a:pPr>
                      <a:r>
                        <a:rPr lang="en-US" sz="1400">
                          <a:effectLst/>
                        </a:rPr>
                        <a:t>1</a:t>
                      </a:r>
                      <a:endParaRPr lang="en-US" sz="15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1354" marT="84416" marB="0"/>
                </a:tc>
                <a:extLst>
                  <a:ext uri="{0D108BD9-81ED-4DB2-BD59-A6C34878D82A}">
                    <a16:rowId xmlns:a16="http://schemas.microsoft.com/office/drawing/2014/main" val="2268146285"/>
                  </a:ext>
                </a:extLst>
              </a:tr>
            </a:tbl>
          </a:graphicData>
        </a:graphic>
      </p:graphicFrame>
    </p:spTree>
    <p:extLst>
      <p:ext uri="{BB962C8B-B14F-4D97-AF65-F5344CB8AC3E}">
        <p14:creationId xmlns:p14="http://schemas.microsoft.com/office/powerpoint/2010/main" val="38514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8AC49C-3202-8F42-8C19-0D5DFF1B7E71}"/>
              </a:ext>
            </a:extLst>
          </p:cNvPr>
          <p:cNvSpPr>
            <a:spLocks noGrp="1"/>
          </p:cNvSpPr>
          <p:nvPr>
            <p:ph type="title"/>
          </p:nvPr>
        </p:nvSpPr>
        <p:spPr>
          <a:xfrm>
            <a:off x="7938533" y="978619"/>
            <a:ext cx="3404594" cy="1106424"/>
          </a:xfrm>
        </p:spPr>
        <p:txBody>
          <a:bodyPr>
            <a:normAutofit/>
          </a:bodyPr>
          <a:lstStyle/>
          <a:p>
            <a:r>
              <a:rPr lang="en-US" sz="4000" b="1" dirty="0">
                <a:solidFill>
                  <a:srgbClr val="0070C0"/>
                </a:solidFill>
              </a:rPr>
              <a:t>Objective</a:t>
            </a:r>
          </a:p>
        </p:txBody>
      </p:sp>
      <p:pic>
        <p:nvPicPr>
          <p:cNvPr id="7" name="Content Placeholder 6" descr="Graphical user interface, application, Teams&#10;&#10;Description automatically generated">
            <a:extLst>
              <a:ext uri="{FF2B5EF4-FFF2-40B4-BE49-F238E27FC236}">
                <a16:creationId xmlns:a16="http://schemas.microsoft.com/office/drawing/2014/main" id="{89902931-413E-8644-A8BF-4A835E37A65D}"/>
              </a:ext>
            </a:extLst>
          </p:cNvPr>
          <p:cNvPicPr>
            <a:picLocks noChangeAspect="1"/>
          </p:cNvPicPr>
          <p:nvPr/>
        </p:nvPicPr>
        <p:blipFill rotWithShape="1">
          <a:blip r:embed="rId2"/>
          <a:srcRect l="26666" r="1" b="1"/>
          <a:stretch/>
        </p:blipFill>
        <p:spPr>
          <a:xfrm>
            <a:off x="411480" y="1509057"/>
            <a:ext cx="6647688" cy="3739302"/>
          </a:xfrm>
          <a:prstGeom prst="rect">
            <a:avLst/>
          </a:prstGeom>
        </p:spPr>
      </p:pic>
      <p:sp>
        <p:nvSpPr>
          <p:cNvPr id="25" name="Rectangle 1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10">
            <a:extLst>
              <a:ext uri="{FF2B5EF4-FFF2-40B4-BE49-F238E27FC236}">
                <a16:creationId xmlns:a16="http://schemas.microsoft.com/office/drawing/2014/main" id="{61AD9339-8BB0-48C9-9A48-D343FFF7C2BC}"/>
              </a:ext>
            </a:extLst>
          </p:cNvPr>
          <p:cNvSpPr>
            <a:spLocks noGrp="1"/>
          </p:cNvSpPr>
          <p:nvPr>
            <p:ph idx="1"/>
          </p:nvPr>
        </p:nvSpPr>
        <p:spPr>
          <a:xfrm>
            <a:off x="7567049" y="2123593"/>
            <a:ext cx="4213471" cy="3552871"/>
          </a:xfrm>
        </p:spPr>
        <p:txBody>
          <a:bodyPr>
            <a:normAutofit lnSpcReduction="10000"/>
          </a:bodyPr>
          <a:lstStyle/>
          <a:p>
            <a:endParaRPr lang="en-US" sz="2000" dirty="0"/>
          </a:p>
          <a:p>
            <a:pPr algn="just"/>
            <a:r>
              <a:rPr lang="en-US" sz="2000" dirty="0"/>
              <a:t>Develop a web application for customers who wants to purchase electronics online by saving time.</a:t>
            </a:r>
          </a:p>
          <a:p>
            <a:pPr algn="just"/>
            <a:r>
              <a:rPr lang="en-US" sz="2000" dirty="0"/>
              <a:t>Admin logs in and can view different categories of products.</a:t>
            </a:r>
          </a:p>
          <a:p>
            <a:pPr algn="just"/>
            <a:r>
              <a:rPr lang="en-US" sz="2000" dirty="0"/>
              <a:t>Admin can add the new products to the website.</a:t>
            </a:r>
          </a:p>
          <a:p>
            <a:pPr algn="just"/>
            <a:r>
              <a:rPr lang="en-US" sz="2000" dirty="0"/>
              <a:t>Customer logs in and go through the menu which has different product categories.</a:t>
            </a:r>
          </a:p>
        </p:txBody>
      </p:sp>
    </p:spTree>
    <p:extLst>
      <p:ext uri="{BB962C8B-B14F-4D97-AF65-F5344CB8AC3E}">
        <p14:creationId xmlns:p14="http://schemas.microsoft.com/office/powerpoint/2010/main" val="264679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54035-E9D8-B545-AEA9-55EE5FCEE5FB}"/>
              </a:ext>
            </a:extLst>
          </p:cNvPr>
          <p:cNvSpPr>
            <a:spLocks noGrp="1"/>
          </p:cNvSpPr>
          <p:nvPr>
            <p:ph type="title"/>
          </p:nvPr>
        </p:nvSpPr>
        <p:spPr>
          <a:xfrm>
            <a:off x="838200" y="171162"/>
            <a:ext cx="2840182" cy="2371148"/>
          </a:xfrm>
          <a:prstGeom prst="rect">
            <a:avLst/>
          </a:prstGeom>
        </p:spPr>
        <p:txBody>
          <a:bodyPr vert="horz" lIns="91440" tIns="45720" rIns="91440" bIns="45720" rtlCol="0" anchor="ctr">
            <a:normAutofit/>
          </a:bodyPr>
          <a:lstStyle/>
          <a:p>
            <a:r>
              <a:rPr lang="en-US" sz="3200" b="1" kern="1200">
                <a:solidFill>
                  <a:srgbClr val="FFFFFF"/>
                </a:solidFill>
                <a:latin typeface="+mj-lt"/>
                <a:ea typeface="+mj-ea"/>
                <a:cs typeface="+mj-cs"/>
              </a:rPr>
              <a:t>Product Backlog for current Sprint</a:t>
            </a:r>
          </a:p>
        </p:txBody>
      </p:sp>
      <p:graphicFrame>
        <p:nvGraphicFramePr>
          <p:cNvPr id="5" name="Table 4">
            <a:extLst>
              <a:ext uri="{FF2B5EF4-FFF2-40B4-BE49-F238E27FC236}">
                <a16:creationId xmlns:a16="http://schemas.microsoft.com/office/drawing/2014/main" id="{7062EB0E-F57B-8444-B979-02C960A2B614}"/>
              </a:ext>
            </a:extLst>
          </p:cNvPr>
          <p:cNvGraphicFramePr>
            <a:graphicFrameLocks noGrp="1"/>
          </p:cNvGraphicFramePr>
          <p:nvPr>
            <p:extLst>
              <p:ext uri="{D42A27DB-BD31-4B8C-83A1-F6EECF244321}">
                <p14:modId xmlns:p14="http://schemas.microsoft.com/office/powerpoint/2010/main" val="3131205290"/>
              </p:ext>
            </p:extLst>
          </p:nvPr>
        </p:nvGraphicFramePr>
        <p:xfrm>
          <a:off x="4207933" y="930655"/>
          <a:ext cx="7347539" cy="4997668"/>
        </p:xfrm>
        <a:graphic>
          <a:graphicData uri="http://schemas.openxmlformats.org/drawingml/2006/table">
            <a:tbl>
              <a:tblPr firstRow="1" firstCol="1" bandRow="1">
                <a:tableStyleId>{5C22544A-7EE6-4342-B048-85BDC9FD1C3A}</a:tableStyleId>
              </a:tblPr>
              <a:tblGrid>
                <a:gridCol w="894750">
                  <a:extLst>
                    <a:ext uri="{9D8B030D-6E8A-4147-A177-3AD203B41FA5}">
                      <a16:colId xmlns:a16="http://schemas.microsoft.com/office/drawing/2014/main" val="694802655"/>
                    </a:ext>
                  </a:extLst>
                </a:gridCol>
                <a:gridCol w="5637247">
                  <a:extLst>
                    <a:ext uri="{9D8B030D-6E8A-4147-A177-3AD203B41FA5}">
                      <a16:colId xmlns:a16="http://schemas.microsoft.com/office/drawing/2014/main" val="1688577167"/>
                    </a:ext>
                  </a:extLst>
                </a:gridCol>
                <a:gridCol w="407771">
                  <a:extLst>
                    <a:ext uri="{9D8B030D-6E8A-4147-A177-3AD203B41FA5}">
                      <a16:colId xmlns:a16="http://schemas.microsoft.com/office/drawing/2014/main" val="2694366505"/>
                    </a:ext>
                  </a:extLst>
                </a:gridCol>
                <a:gridCol w="407771">
                  <a:extLst>
                    <a:ext uri="{9D8B030D-6E8A-4147-A177-3AD203B41FA5}">
                      <a16:colId xmlns:a16="http://schemas.microsoft.com/office/drawing/2014/main" val="1266553871"/>
                    </a:ext>
                  </a:extLst>
                </a:gridCol>
              </a:tblGrid>
              <a:tr h="760578">
                <a:tc>
                  <a:txBody>
                    <a:bodyPr/>
                    <a:lstStyle/>
                    <a:p>
                      <a:pPr marL="6350" marR="0" indent="-6350" algn="ctr">
                        <a:lnSpc>
                          <a:spcPct val="105000"/>
                        </a:lnSpc>
                        <a:spcBef>
                          <a:spcPts val="0"/>
                        </a:spcBef>
                        <a:spcAft>
                          <a:spcPts val="0"/>
                        </a:spcAft>
                      </a:pPr>
                      <a:r>
                        <a:rPr lang="en-US" sz="2000">
                          <a:effectLst/>
                        </a:rPr>
                        <a:t>PB5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l">
                        <a:lnSpc>
                          <a:spcPct val="105000"/>
                        </a:lnSpc>
                        <a:spcBef>
                          <a:spcPts val="0"/>
                        </a:spcBef>
                        <a:spcAft>
                          <a:spcPts val="0"/>
                        </a:spcAft>
                      </a:pPr>
                      <a:r>
                        <a:rPr lang="en-US" sz="2000">
                          <a:effectLst/>
                        </a:rPr>
                        <a:t>As an admin, I want to update the prices and status of the products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ctr">
                        <a:lnSpc>
                          <a:spcPct val="105000"/>
                        </a:lnSpc>
                        <a:spcBef>
                          <a:spcPts val="0"/>
                        </a:spcBef>
                        <a:spcAft>
                          <a:spcPts val="0"/>
                        </a:spcAft>
                      </a:pPr>
                      <a:r>
                        <a:rPr lang="en-US" sz="2000">
                          <a:effectLst/>
                        </a:rPr>
                        <a:t>3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ctr">
                        <a:lnSpc>
                          <a:spcPct val="105000"/>
                        </a:lnSpc>
                        <a:spcBef>
                          <a:spcPts val="0"/>
                        </a:spcBef>
                        <a:spcAft>
                          <a:spcPts val="0"/>
                        </a:spcAft>
                      </a:pPr>
                      <a:r>
                        <a:rPr lang="en-US" sz="2000">
                          <a:effectLst/>
                        </a:rPr>
                        <a:t>8</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extLst>
                  <a:ext uri="{0D108BD9-81ED-4DB2-BD59-A6C34878D82A}">
                    <a16:rowId xmlns:a16="http://schemas.microsoft.com/office/drawing/2014/main" val="2935079"/>
                  </a:ext>
                </a:extLst>
              </a:tr>
              <a:tr h="1738256">
                <a:tc>
                  <a:txBody>
                    <a:bodyPr/>
                    <a:lstStyle/>
                    <a:p>
                      <a:pPr marL="6350" marR="0" indent="-6350" algn="ctr">
                        <a:lnSpc>
                          <a:spcPct val="105000"/>
                        </a:lnSpc>
                        <a:spcBef>
                          <a:spcPts val="0"/>
                        </a:spcBef>
                        <a:spcAft>
                          <a:spcPts val="0"/>
                        </a:spcAft>
                      </a:pPr>
                      <a:r>
                        <a:rPr lang="en-US" sz="2000">
                          <a:effectLst/>
                        </a:rPr>
                        <a:t>PB16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l">
                        <a:lnSpc>
                          <a:spcPct val="105000"/>
                        </a:lnSpc>
                        <a:spcBef>
                          <a:spcPts val="0"/>
                        </a:spcBef>
                        <a:spcAft>
                          <a:spcPts val="0"/>
                        </a:spcAft>
                      </a:pPr>
                      <a:r>
                        <a:rPr lang="en-US" sz="2000">
                          <a:effectLst/>
                        </a:rPr>
                        <a:t>As an admin, I want to verify and check the stock if any particular product is less than the certain threshold (minimum limit of the product quantity given by the admin), then those products are displayed in a separate section.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ctr">
                        <a:lnSpc>
                          <a:spcPct val="105000"/>
                        </a:lnSpc>
                        <a:spcBef>
                          <a:spcPts val="0"/>
                        </a:spcBef>
                        <a:spcAft>
                          <a:spcPts val="0"/>
                        </a:spcAft>
                      </a:pPr>
                      <a:r>
                        <a:rPr lang="en-US" sz="2000">
                          <a:effectLst/>
                        </a:rPr>
                        <a:t>3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ctr">
                        <a:lnSpc>
                          <a:spcPct val="105000"/>
                        </a:lnSpc>
                        <a:spcBef>
                          <a:spcPts val="0"/>
                        </a:spcBef>
                        <a:spcAft>
                          <a:spcPts val="0"/>
                        </a:spcAft>
                      </a:pPr>
                      <a:r>
                        <a:rPr lang="en-US" sz="2000">
                          <a:effectLst/>
                        </a:rPr>
                        <a:t>7</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extLst>
                  <a:ext uri="{0D108BD9-81ED-4DB2-BD59-A6C34878D82A}">
                    <a16:rowId xmlns:a16="http://schemas.microsoft.com/office/drawing/2014/main" val="3992053703"/>
                  </a:ext>
                </a:extLst>
              </a:tr>
              <a:tr h="1412363">
                <a:tc>
                  <a:txBody>
                    <a:bodyPr/>
                    <a:lstStyle/>
                    <a:p>
                      <a:pPr marL="6350" marR="0" indent="-6350" algn="ctr">
                        <a:lnSpc>
                          <a:spcPct val="105000"/>
                        </a:lnSpc>
                        <a:spcBef>
                          <a:spcPts val="0"/>
                        </a:spcBef>
                        <a:spcAft>
                          <a:spcPts val="0"/>
                        </a:spcAft>
                      </a:pPr>
                      <a:r>
                        <a:rPr lang="en-US" sz="2000">
                          <a:effectLst/>
                        </a:rPr>
                        <a:t>PB18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l">
                        <a:lnSpc>
                          <a:spcPct val="105000"/>
                        </a:lnSpc>
                        <a:spcBef>
                          <a:spcPts val="0"/>
                        </a:spcBef>
                        <a:spcAft>
                          <a:spcPts val="0"/>
                        </a:spcAft>
                      </a:pPr>
                      <a:r>
                        <a:rPr lang="en-US" sz="2000">
                          <a:effectLst/>
                        </a:rPr>
                        <a:t>As a Customer/admin, I want to see the Company's Logo, profile, notifications, feedback, search bar and Logout in the header. (Cart option for customers only)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nchor="ctr"/>
                </a:tc>
                <a:tc>
                  <a:txBody>
                    <a:bodyPr/>
                    <a:lstStyle/>
                    <a:p>
                      <a:pPr marL="6350" marR="0" indent="-6350" algn="ctr">
                        <a:lnSpc>
                          <a:spcPct val="105000"/>
                        </a:lnSpc>
                        <a:spcBef>
                          <a:spcPts val="0"/>
                        </a:spcBef>
                        <a:spcAft>
                          <a:spcPts val="0"/>
                        </a:spcAft>
                      </a:pPr>
                      <a:r>
                        <a:rPr lang="en-US" sz="2000">
                          <a:effectLst/>
                        </a:rPr>
                        <a:t>1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ctr">
                        <a:lnSpc>
                          <a:spcPct val="105000"/>
                        </a:lnSpc>
                        <a:spcBef>
                          <a:spcPts val="0"/>
                        </a:spcBef>
                        <a:spcAft>
                          <a:spcPts val="0"/>
                        </a:spcAft>
                      </a:pPr>
                      <a:r>
                        <a:rPr lang="en-US" sz="2000">
                          <a:effectLst/>
                        </a:rPr>
                        <a:t>8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extLst>
                  <a:ext uri="{0D108BD9-81ED-4DB2-BD59-A6C34878D82A}">
                    <a16:rowId xmlns:a16="http://schemas.microsoft.com/office/drawing/2014/main" val="4108034654"/>
                  </a:ext>
                </a:extLst>
              </a:tr>
              <a:tr h="1086471">
                <a:tc>
                  <a:txBody>
                    <a:bodyPr/>
                    <a:lstStyle/>
                    <a:p>
                      <a:pPr marL="6350" marR="0" indent="-6350" algn="ctr">
                        <a:lnSpc>
                          <a:spcPct val="105000"/>
                        </a:lnSpc>
                        <a:spcBef>
                          <a:spcPts val="0"/>
                        </a:spcBef>
                        <a:spcAft>
                          <a:spcPts val="0"/>
                        </a:spcAft>
                      </a:pPr>
                      <a:r>
                        <a:rPr lang="en-US" sz="2000">
                          <a:effectLst/>
                        </a:rPr>
                        <a:t>PB7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l">
                        <a:lnSpc>
                          <a:spcPct val="105000"/>
                        </a:lnSpc>
                        <a:spcBef>
                          <a:spcPts val="0"/>
                        </a:spcBef>
                        <a:spcAft>
                          <a:spcPts val="0"/>
                        </a:spcAft>
                      </a:pPr>
                      <a:r>
                        <a:rPr lang="en-US" sz="2000">
                          <a:effectLst/>
                        </a:rPr>
                        <a:t>As a customer, I want to navigate through the website so that I can select one and see the details and can add the item to the cart.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nchor="ctr"/>
                </a:tc>
                <a:tc>
                  <a:txBody>
                    <a:bodyPr/>
                    <a:lstStyle/>
                    <a:p>
                      <a:pPr marL="6350" marR="0" indent="-6350" algn="ctr">
                        <a:lnSpc>
                          <a:spcPct val="105000"/>
                        </a:lnSpc>
                        <a:spcBef>
                          <a:spcPts val="0"/>
                        </a:spcBef>
                        <a:spcAft>
                          <a:spcPts val="0"/>
                        </a:spcAft>
                      </a:pPr>
                      <a:r>
                        <a:rPr lang="en-US" sz="2000">
                          <a:effectLst/>
                        </a:rPr>
                        <a:t>3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tc>
                  <a:txBody>
                    <a:bodyPr/>
                    <a:lstStyle/>
                    <a:p>
                      <a:pPr marL="6350" marR="0" indent="-6350" algn="ctr">
                        <a:lnSpc>
                          <a:spcPct val="105000"/>
                        </a:lnSpc>
                        <a:spcBef>
                          <a:spcPts val="0"/>
                        </a:spcBef>
                        <a:spcAft>
                          <a:spcPts val="0"/>
                        </a:spcAft>
                      </a:pPr>
                      <a:r>
                        <a:rPr lang="en-US" sz="2000">
                          <a:effectLst/>
                        </a:rPr>
                        <a:t>9 </a:t>
                      </a:r>
                      <a:endParaRPr lang="en-US" sz="20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31522" marT="84868" marB="0"/>
                </a:tc>
                <a:extLst>
                  <a:ext uri="{0D108BD9-81ED-4DB2-BD59-A6C34878D82A}">
                    <a16:rowId xmlns:a16="http://schemas.microsoft.com/office/drawing/2014/main" val="1348774757"/>
                  </a:ext>
                </a:extLst>
              </a:tr>
            </a:tbl>
          </a:graphicData>
        </a:graphic>
      </p:graphicFrame>
    </p:spTree>
    <p:extLst>
      <p:ext uri="{BB962C8B-B14F-4D97-AF65-F5344CB8AC3E}">
        <p14:creationId xmlns:p14="http://schemas.microsoft.com/office/powerpoint/2010/main" val="2459950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A917E-4F27-4765-978E-C21E09F370E1}"/>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Customer Class Diagram</a:t>
            </a:r>
          </a:p>
        </p:txBody>
      </p:sp>
      <p:pic>
        <p:nvPicPr>
          <p:cNvPr id="5" name="Content Placeholder 4">
            <a:extLst>
              <a:ext uri="{FF2B5EF4-FFF2-40B4-BE49-F238E27FC236}">
                <a16:creationId xmlns:a16="http://schemas.microsoft.com/office/drawing/2014/main" id="{36D59DAE-DE0F-41DB-8C0F-EECCD9BA6649}"/>
              </a:ext>
            </a:extLst>
          </p:cNvPr>
          <p:cNvPicPr>
            <a:picLocks noGrp="1" noChangeAspect="1"/>
          </p:cNvPicPr>
          <p:nvPr>
            <p:ph idx="1"/>
          </p:nvPr>
        </p:nvPicPr>
        <p:blipFill>
          <a:blip r:embed="rId2"/>
          <a:stretch>
            <a:fillRect/>
          </a:stretch>
        </p:blipFill>
        <p:spPr>
          <a:xfrm>
            <a:off x="5224791" y="640080"/>
            <a:ext cx="5313820" cy="5578816"/>
          </a:xfrm>
          <a:prstGeom prst="rect">
            <a:avLst/>
          </a:prstGeom>
        </p:spPr>
      </p:pic>
    </p:spTree>
    <p:extLst>
      <p:ext uri="{BB962C8B-B14F-4D97-AF65-F5344CB8AC3E}">
        <p14:creationId xmlns:p14="http://schemas.microsoft.com/office/powerpoint/2010/main" val="257194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C70F7-A311-495C-92F2-B62D5F5E382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Admin Class Diagram</a:t>
            </a:r>
          </a:p>
        </p:txBody>
      </p:sp>
      <p:pic>
        <p:nvPicPr>
          <p:cNvPr id="5" name="Content Placeholder 4">
            <a:extLst>
              <a:ext uri="{FF2B5EF4-FFF2-40B4-BE49-F238E27FC236}">
                <a16:creationId xmlns:a16="http://schemas.microsoft.com/office/drawing/2014/main" id="{4B515D6D-213C-4ECA-BF0C-A47C79E40ECD}"/>
              </a:ext>
            </a:extLst>
          </p:cNvPr>
          <p:cNvPicPr>
            <a:picLocks noGrp="1" noChangeAspect="1"/>
          </p:cNvPicPr>
          <p:nvPr>
            <p:ph idx="1"/>
          </p:nvPr>
        </p:nvPicPr>
        <p:blipFill>
          <a:blip r:embed="rId2"/>
          <a:stretch>
            <a:fillRect/>
          </a:stretch>
        </p:blipFill>
        <p:spPr>
          <a:xfrm>
            <a:off x="4510815" y="640080"/>
            <a:ext cx="6741772" cy="5578816"/>
          </a:xfrm>
          <a:prstGeom prst="rect">
            <a:avLst/>
          </a:prstGeom>
        </p:spPr>
      </p:pic>
    </p:spTree>
    <p:extLst>
      <p:ext uri="{BB962C8B-B14F-4D97-AF65-F5344CB8AC3E}">
        <p14:creationId xmlns:p14="http://schemas.microsoft.com/office/powerpoint/2010/main" val="26395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3356C-CEEC-49DF-A187-EDBD63F31AC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b="1">
                <a:solidFill>
                  <a:srgbClr val="FFFFFF"/>
                </a:solidFill>
              </a:rPr>
              <a:t>Interaction Diagram for Customer Profile &amp; Login Process</a:t>
            </a:r>
          </a:p>
        </p:txBody>
      </p:sp>
      <p:pic>
        <p:nvPicPr>
          <p:cNvPr id="11" name="Picture 10" descr="Diagram&#10;&#10;Description automatically generated">
            <a:extLst>
              <a:ext uri="{FF2B5EF4-FFF2-40B4-BE49-F238E27FC236}">
                <a16:creationId xmlns:a16="http://schemas.microsoft.com/office/drawing/2014/main" id="{360BA5F2-F1A1-5847-A997-1F3E08F245B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9738" y="2181426"/>
            <a:ext cx="4357097" cy="3997637"/>
          </a:xfrm>
          <a:prstGeom prst="rect">
            <a:avLst/>
          </a:prstGeom>
        </p:spPr>
      </p:pic>
      <p:pic>
        <p:nvPicPr>
          <p:cNvPr id="12" name="Picture 11" descr="Diagram&#10;&#10;Description automatically generated">
            <a:extLst>
              <a:ext uri="{FF2B5EF4-FFF2-40B4-BE49-F238E27FC236}">
                <a16:creationId xmlns:a16="http://schemas.microsoft.com/office/drawing/2014/main" id="{BD437D22-C82F-974D-9D79-E4453E81A169}"/>
              </a:ext>
            </a:extLst>
          </p:cNvPr>
          <p:cNvPicPr/>
          <p:nvPr/>
        </p:nvPicPr>
        <p:blipFill>
          <a:blip r:embed="rId3">
            <a:extLst>
              <a:ext uri="{28A0092B-C50C-407E-A947-70E740481C1C}">
                <a14:useLocalDpi xmlns:a14="http://schemas.microsoft.com/office/drawing/2010/main" val="0"/>
              </a:ext>
            </a:extLst>
          </a:blip>
          <a:stretch>
            <a:fillRect/>
          </a:stretch>
        </p:blipFill>
        <p:spPr>
          <a:xfrm>
            <a:off x="6345165" y="2217815"/>
            <a:ext cx="3058340" cy="3997831"/>
          </a:xfrm>
          <a:prstGeom prst="rect">
            <a:avLst/>
          </a:prstGeom>
        </p:spPr>
      </p:pic>
    </p:spTree>
    <p:extLst>
      <p:ext uri="{BB962C8B-B14F-4D97-AF65-F5344CB8AC3E}">
        <p14:creationId xmlns:p14="http://schemas.microsoft.com/office/powerpoint/2010/main" val="3932619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DC990-D7F9-4730-8D13-A6B5C4FF13A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000" b="1" kern="1200">
                <a:solidFill>
                  <a:srgbClr val="FFFFFF"/>
                </a:solidFill>
                <a:latin typeface="+mj-lt"/>
                <a:ea typeface="+mj-ea"/>
                <a:cs typeface="+mj-cs"/>
              </a:rPr>
              <a:t>Interaction Diagram for performing CRUD operations on Products</a:t>
            </a:r>
          </a:p>
        </p:txBody>
      </p:sp>
      <p:pic>
        <p:nvPicPr>
          <p:cNvPr id="7" name="Content Placeholder 6">
            <a:extLst>
              <a:ext uri="{FF2B5EF4-FFF2-40B4-BE49-F238E27FC236}">
                <a16:creationId xmlns:a16="http://schemas.microsoft.com/office/drawing/2014/main" id="{9FB3FC1C-FEDD-4516-90CE-8D00222E5F6A}"/>
              </a:ext>
            </a:extLst>
          </p:cNvPr>
          <p:cNvPicPr>
            <a:picLocks noGrp="1" noChangeAspect="1"/>
          </p:cNvPicPr>
          <p:nvPr>
            <p:ph idx="1"/>
          </p:nvPr>
        </p:nvPicPr>
        <p:blipFill>
          <a:blip r:embed="rId2"/>
          <a:stretch>
            <a:fillRect/>
          </a:stretch>
        </p:blipFill>
        <p:spPr>
          <a:xfrm>
            <a:off x="5141109" y="640080"/>
            <a:ext cx="5481185" cy="5578816"/>
          </a:xfrm>
          <a:prstGeom prst="rect">
            <a:avLst/>
          </a:prstGeom>
        </p:spPr>
      </p:pic>
    </p:spTree>
    <p:extLst>
      <p:ext uri="{BB962C8B-B14F-4D97-AF65-F5344CB8AC3E}">
        <p14:creationId xmlns:p14="http://schemas.microsoft.com/office/powerpoint/2010/main" val="91957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20A11-71F8-4E05-93B7-BD4085D926E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Interaction Diagram for Stock Update Process</a:t>
            </a:r>
          </a:p>
        </p:txBody>
      </p:sp>
      <p:pic>
        <p:nvPicPr>
          <p:cNvPr id="5" name="Content Placeholder 4">
            <a:extLst>
              <a:ext uri="{FF2B5EF4-FFF2-40B4-BE49-F238E27FC236}">
                <a16:creationId xmlns:a16="http://schemas.microsoft.com/office/drawing/2014/main" id="{78768200-6B76-4278-86DA-AAA44D089F97}"/>
              </a:ext>
            </a:extLst>
          </p:cNvPr>
          <p:cNvPicPr>
            <a:picLocks noChangeAspect="1"/>
          </p:cNvPicPr>
          <p:nvPr/>
        </p:nvPicPr>
        <p:blipFill rotWithShape="1">
          <a:blip r:embed="rId2"/>
          <a:srcRect l="9018" r="2035" b="3"/>
          <a:stretch/>
        </p:blipFill>
        <p:spPr>
          <a:xfrm>
            <a:off x="4207933" y="703580"/>
            <a:ext cx="7347537" cy="5451815"/>
          </a:xfrm>
          <a:prstGeom prst="rect">
            <a:avLst/>
          </a:prstGeom>
        </p:spPr>
      </p:pic>
    </p:spTree>
    <p:extLst>
      <p:ext uri="{BB962C8B-B14F-4D97-AF65-F5344CB8AC3E}">
        <p14:creationId xmlns:p14="http://schemas.microsoft.com/office/powerpoint/2010/main" val="3056605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7DB6-7767-431D-A58A-A612D495127A}"/>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Interaction Diagram for Process Add to Cart</a:t>
            </a:r>
          </a:p>
        </p:txBody>
      </p:sp>
      <p:pic>
        <p:nvPicPr>
          <p:cNvPr id="7" name="Content Placeholder 6" descr="Diagram&#10;&#10;Description automatically generated">
            <a:extLst>
              <a:ext uri="{FF2B5EF4-FFF2-40B4-BE49-F238E27FC236}">
                <a16:creationId xmlns:a16="http://schemas.microsoft.com/office/drawing/2014/main" id="{7C3E7881-AC06-5E41-9417-C6A2CE2036F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05665" y="1303867"/>
            <a:ext cx="7533024" cy="4385733"/>
          </a:xfrm>
          <a:prstGeom prst="rect">
            <a:avLst/>
          </a:prstGeom>
        </p:spPr>
      </p:pic>
    </p:spTree>
    <p:extLst>
      <p:ext uri="{BB962C8B-B14F-4D97-AF65-F5344CB8AC3E}">
        <p14:creationId xmlns:p14="http://schemas.microsoft.com/office/powerpoint/2010/main" val="2918438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E2F2-20AD-2D4D-B03A-6ECCBC074685}"/>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State Diagram for Admin</a:t>
            </a:r>
          </a:p>
        </p:txBody>
      </p:sp>
      <p:pic>
        <p:nvPicPr>
          <p:cNvPr id="4" name="Picture 3" descr="A screen shot of a computer&#10;&#10;Description automatically generated with medium confidence">
            <a:extLst>
              <a:ext uri="{FF2B5EF4-FFF2-40B4-BE49-F238E27FC236}">
                <a16:creationId xmlns:a16="http://schemas.microsoft.com/office/drawing/2014/main" id="{840B0392-0335-0647-B129-44D7F1541009}"/>
              </a:ext>
            </a:extLst>
          </p:cNvPr>
          <p:cNvPicPr/>
          <p:nvPr/>
        </p:nvPicPr>
        <p:blipFill>
          <a:blip r:embed="rId2">
            <a:extLst>
              <a:ext uri="{28A0092B-C50C-407E-A947-70E740481C1C}">
                <a14:useLocalDpi xmlns:a14="http://schemas.microsoft.com/office/drawing/2010/main" val="0"/>
              </a:ext>
            </a:extLst>
          </a:blip>
          <a:stretch>
            <a:fillRect/>
          </a:stretch>
        </p:blipFill>
        <p:spPr>
          <a:xfrm>
            <a:off x="3705664" y="953311"/>
            <a:ext cx="7724335" cy="5263867"/>
          </a:xfrm>
          <a:prstGeom prst="rect">
            <a:avLst/>
          </a:prstGeom>
        </p:spPr>
      </p:pic>
    </p:spTree>
    <p:extLst>
      <p:ext uri="{BB962C8B-B14F-4D97-AF65-F5344CB8AC3E}">
        <p14:creationId xmlns:p14="http://schemas.microsoft.com/office/powerpoint/2010/main" val="1186037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E2F2-20AD-2D4D-B03A-6ECCBC074685}"/>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State Diagram for Customer</a:t>
            </a:r>
          </a:p>
        </p:txBody>
      </p:sp>
      <p:pic>
        <p:nvPicPr>
          <p:cNvPr id="5" name="Picture 4" descr="A screen shot of a computer screen&#10;&#10;Description automatically generated with low confidence">
            <a:extLst>
              <a:ext uri="{FF2B5EF4-FFF2-40B4-BE49-F238E27FC236}">
                <a16:creationId xmlns:a16="http://schemas.microsoft.com/office/drawing/2014/main" id="{965D7FBE-4A6B-EA44-B287-BC12CF78FC64}"/>
              </a:ext>
            </a:extLst>
          </p:cNvPr>
          <p:cNvPicPr/>
          <p:nvPr/>
        </p:nvPicPr>
        <p:blipFill>
          <a:blip r:embed="rId2">
            <a:extLst>
              <a:ext uri="{28A0092B-C50C-407E-A947-70E740481C1C}">
                <a14:useLocalDpi xmlns:a14="http://schemas.microsoft.com/office/drawing/2010/main" val="0"/>
              </a:ext>
            </a:extLst>
          </a:blip>
          <a:stretch>
            <a:fillRect/>
          </a:stretch>
        </p:blipFill>
        <p:spPr>
          <a:xfrm>
            <a:off x="3572932" y="275272"/>
            <a:ext cx="8263467" cy="6307455"/>
          </a:xfrm>
          <a:prstGeom prst="rect">
            <a:avLst/>
          </a:prstGeom>
        </p:spPr>
      </p:pic>
    </p:spTree>
    <p:extLst>
      <p:ext uri="{BB962C8B-B14F-4D97-AF65-F5344CB8AC3E}">
        <p14:creationId xmlns:p14="http://schemas.microsoft.com/office/powerpoint/2010/main" val="390940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58FE8-766B-5841-9BC1-0A47232492E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Home Page</a:t>
            </a:r>
          </a:p>
        </p:txBody>
      </p:sp>
      <p:pic>
        <p:nvPicPr>
          <p:cNvPr id="4" name="Content Placeholder 3">
            <a:extLst>
              <a:ext uri="{FF2B5EF4-FFF2-40B4-BE49-F238E27FC236}">
                <a16:creationId xmlns:a16="http://schemas.microsoft.com/office/drawing/2014/main" id="{CB01EF0A-618F-DB49-9957-4538C13F8EC5}"/>
              </a:ext>
            </a:extLst>
          </p:cNvPr>
          <p:cNvPicPr>
            <a:picLocks noGrp="1"/>
          </p:cNvPicPr>
          <p:nvPr>
            <p:ph idx="1"/>
          </p:nvPr>
        </p:nvPicPr>
        <p:blipFill>
          <a:blip r:embed="rId2"/>
          <a:stretch>
            <a:fillRect/>
          </a:stretch>
        </p:blipFill>
        <p:spPr>
          <a:xfrm>
            <a:off x="4207933" y="1757924"/>
            <a:ext cx="7347537" cy="3343127"/>
          </a:xfrm>
          <a:prstGeom prst="rect">
            <a:avLst/>
          </a:prstGeom>
        </p:spPr>
      </p:pic>
    </p:spTree>
    <p:extLst>
      <p:ext uri="{BB962C8B-B14F-4D97-AF65-F5344CB8AC3E}">
        <p14:creationId xmlns:p14="http://schemas.microsoft.com/office/powerpoint/2010/main" val="1859863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0CC69-44C0-B14B-A42A-D2194DB91601}"/>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ctr"/>
            <a:r>
              <a:rPr lang="en-US" sz="4000" b="1" kern="1200" dirty="0">
                <a:solidFill>
                  <a:srgbClr val="FFFFFF"/>
                </a:solidFill>
                <a:latin typeface="+mj-lt"/>
                <a:ea typeface="+mj-ea"/>
                <a:cs typeface="+mj-cs"/>
              </a:rPr>
              <a:t>Product Backlog</a:t>
            </a:r>
          </a:p>
        </p:txBody>
      </p:sp>
      <p:graphicFrame>
        <p:nvGraphicFramePr>
          <p:cNvPr id="4" name="Table 3">
            <a:extLst>
              <a:ext uri="{FF2B5EF4-FFF2-40B4-BE49-F238E27FC236}">
                <a16:creationId xmlns:a16="http://schemas.microsoft.com/office/drawing/2014/main" id="{A8EF4B59-E813-674D-AF89-2A003E1D919D}"/>
              </a:ext>
            </a:extLst>
          </p:cNvPr>
          <p:cNvGraphicFramePr>
            <a:graphicFrameLocks noGrp="1"/>
          </p:cNvGraphicFramePr>
          <p:nvPr>
            <p:extLst>
              <p:ext uri="{D42A27DB-BD31-4B8C-83A1-F6EECF244321}">
                <p14:modId xmlns:p14="http://schemas.microsoft.com/office/powerpoint/2010/main" val="1031820655"/>
              </p:ext>
            </p:extLst>
          </p:nvPr>
        </p:nvGraphicFramePr>
        <p:xfrm>
          <a:off x="4086225" y="261972"/>
          <a:ext cx="7951643" cy="6276907"/>
        </p:xfrm>
        <a:graphic>
          <a:graphicData uri="http://schemas.openxmlformats.org/drawingml/2006/table">
            <a:tbl>
              <a:tblPr firstRow="1" firstCol="1" bandRow="1">
                <a:tableStyleId>{5C22544A-7EE6-4342-B048-85BDC9FD1C3A}</a:tableStyleId>
              </a:tblPr>
              <a:tblGrid>
                <a:gridCol w="869877">
                  <a:extLst>
                    <a:ext uri="{9D8B030D-6E8A-4147-A177-3AD203B41FA5}">
                      <a16:colId xmlns:a16="http://schemas.microsoft.com/office/drawing/2014/main" val="839153510"/>
                    </a:ext>
                  </a:extLst>
                </a:gridCol>
                <a:gridCol w="4926902">
                  <a:extLst>
                    <a:ext uri="{9D8B030D-6E8A-4147-A177-3AD203B41FA5}">
                      <a16:colId xmlns:a16="http://schemas.microsoft.com/office/drawing/2014/main" val="1333768577"/>
                    </a:ext>
                  </a:extLst>
                </a:gridCol>
                <a:gridCol w="1239130">
                  <a:extLst>
                    <a:ext uri="{9D8B030D-6E8A-4147-A177-3AD203B41FA5}">
                      <a16:colId xmlns:a16="http://schemas.microsoft.com/office/drawing/2014/main" val="749507833"/>
                    </a:ext>
                  </a:extLst>
                </a:gridCol>
                <a:gridCol w="915734">
                  <a:extLst>
                    <a:ext uri="{9D8B030D-6E8A-4147-A177-3AD203B41FA5}">
                      <a16:colId xmlns:a16="http://schemas.microsoft.com/office/drawing/2014/main" val="167032829"/>
                    </a:ext>
                  </a:extLst>
                </a:gridCol>
              </a:tblGrid>
              <a:tr h="436624">
                <a:tc>
                  <a:txBody>
                    <a:bodyPr/>
                    <a:lstStyle/>
                    <a:p>
                      <a:pPr marL="0" marR="38100" algn="ctr">
                        <a:lnSpc>
                          <a:spcPct val="107000"/>
                        </a:lnSpc>
                        <a:spcBef>
                          <a:spcPts val="0"/>
                        </a:spcBef>
                        <a:spcAft>
                          <a:spcPts val="0"/>
                        </a:spcAft>
                      </a:pPr>
                      <a:r>
                        <a:rPr lang="en-US" sz="1500">
                          <a:effectLst/>
                        </a:rPr>
                        <a:t>ID</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38100" algn="ctr">
                        <a:lnSpc>
                          <a:spcPct val="107000"/>
                        </a:lnSpc>
                        <a:spcBef>
                          <a:spcPts val="0"/>
                        </a:spcBef>
                        <a:spcAft>
                          <a:spcPts val="0"/>
                        </a:spcAft>
                      </a:pPr>
                      <a:r>
                        <a:rPr lang="en-US" sz="1500">
                          <a:effectLst/>
                        </a:rPr>
                        <a:t>Story</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just">
                        <a:lnSpc>
                          <a:spcPct val="107000"/>
                        </a:lnSpc>
                        <a:spcBef>
                          <a:spcPts val="0"/>
                        </a:spcBef>
                        <a:spcAft>
                          <a:spcPts val="0"/>
                        </a:spcAft>
                      </a:pPr>
                      <a:r>
                        <a:rPr lang="en-US" sz="1500">
                          <a:effectLst/>
                        </a:rPr>
                        <a:t>Estimation</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2540" marR="0" algn="l">
                        <a:lnSpc>
                          <a:spcPct val="107000"/>
                        </a:lnSpc>
                        <a:spcBef>
                          <a:spcPts val="0"/>
                        </a:spcBef>
                        <a:spcAft>
                          <a:spcPts val="0"/>
                        </a:spcAft>
                      </a:pPr>
                      <a:r>
                        <a:rPr lang="en-US" sz="1500">
                          <a:effectLst/>
                        </a:rPr>
                        <a:t>Priority</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extLst>
                  <a:ext uri="{0D108BD9-81ED-4DB2-BD59-A6C34878D82A}">
                    <a16:rowId xmlns:a16="http://schemas.microsoft.com/office/drawing/2014/main" val="1665586225"/>
                  </a:ext>
                </a:extLst>
              </a:tr>
              <a:tr h="1889762">
                <a:tc>
                  <a:txBody>
                    <a:bodyPr/>
                    <a:lstStyle/>
                    <a:p>
                      <a:pPr marL="0" marR="0" algn="ctr">
                        <a:lnSpc>
                          <a:spcPct val="107000"/>
                        </a:lnSpc>
                        <a:spcBef>
                          <a:spcPts val="0"/>
                        </a:spcBef>
                        <a:spcAft>
                          <a:spcPts val="0"/>
                        </a:spcAft>
                      </a:pPr>
                      <a:r>
                        <a:rPr lang="en-US" sz="1500">
                          <a:effectLst/>
                        </a:rPr>
                        <a:t>PB1</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72390" algn="just">
                        <a:lnSpc>
                          <a:spcPct val="107000"/>
                        </a:lnSpc>
                        <a:spcBef>
                          <a:spcPts val="0"/>
                        </a:spcBef>
                        <a:spcAft>
                          <a:spcPts val="0"/>
                        </a:spcAft>
                      </a:pPr>
                      <a:r>
                        <a:rPr lang="en-US" sz="1500" dirty="0">
                          <a:effectLst/>
                        </a:rPr>
                        <a:t>As a customer, I want to create a profile by providing following details: </a:t>
                      </a:r>
                      <a:r>
                        <a:rPr lang="en-US" sz="1700" dirty="0">
                          <a:effectLst/>
                        </a:rPr>
                        <a:t>Name of the organization, address, email, phone, registration number, contact person name, contact person email, contact person number, username, password and confirm password. </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nchor="ctr"/>
                </a:tc>
                <a:tc>
                  <a:txBody>
                    <a:bodyPr/>
                    <a:lstStyle/>
                    <a:p>
                      <a:pPr marL="0" marR="0" algn="l">
                        <a:lnSpc>
                          <a:spcPct val="107000"/>
                        </a:lnSpc>
                        <a:spcBef>
                          <a:spcPts val="0"/>
                        </a:spcBef>
                        <a:spcAft>
                          <a:spcPts val="0"/>
                        </a:spcAft>
                      </a:pPr>
                      <a:r>
                        <a:rPr lang="en-US" sz="1500">
                          <a:effectLst/>
                        </a:rPr>
                        <a:t>2</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extLst>
                  <a:ext uri="{0D108BD9-81ED-4DB2-BD59-A6C34878D82A}">
                    <a16:rowId xmlns:a16="http://schemas.microsoft.com/office/drawing/2014/main" val="1042331245"/>
                  </a:ext>
                </a:extLst>
              </a:tr>
              <a:tr h="436624">
                <a:tc>
                  <a:txBody>
                    <a:bodyPr/>
                    <a:lstStyle/>
                    <a:p>
                      <a:pPr marL="0" marR="0" algn="ctr">
                        <a:lnSpc>
                          <a:spcPct val="107000"/>
                        </a:lnSpc>
                        <a:spcBef>
                          <a:spcPts val="0"/>
                        </a:spcBef>
                        <a:spcAft>
                          <a:spcPts val="0"/>
                        </a:spcAft>
                      </a:pPr>
                      <a:r>
                        <a:rPr lang="en-US" sz="1500">
                          <a:effectLst/>
                        </a:rPr>
                        <a:t>PB2</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a:effectLst/>
                        </a:rPr>
                        <a:t>As an admin, I want to login/logout on the website</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a:effectLst/>
                        </a:rPr>
                        <a:t>1</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a:effectLst/>
                        </a:rPr>
                        <a:t>1</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extLst>
                  <a:ext uri="{0D108BD9-81ED-4DB2-BD59-A6C34878D82A}">
                    <a16:rowId xmlns:a16="http://schemas.microsoft.com/office/drawing/2014/main" val="1711004410"/>
                  </a:ext>
                </a:extLst>
              </a:tr>
              <a:tr h="436624">
                <a:tc>
                  <a:txBody>
                    <a:bodyPr/>
                    <a:lstStyle/>
                    <a:p>
                      <a:pPr marL="0" marR="0" algn="ctr">
                        <a:lnSpc>
                          <a:spcPct val="107000"/>
                        </a:lnSpc>
                        <a:spcBef>
                          <a:spcPts val="0"/>
                        </a:spcBef>
                        <a:spcAft>
                          <a:spcPts val="0"/>
                        </a:spcAft>
                      </a:pPr>
                      <a:r>
                        <a:rPr lang="en-US" sz="1500" dirty="0">
                          <a:effectLst/>
                        </a:rPr>
                        <a:t>PB3</a:t>
                      </a:r>
                      <a:r>
                        <a:rPr lang="en-US" sz="1700" dirty="0">
                          <a:effectLst/>
                        </a:rPr>
                        <a:t> </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dirty="0">
                          <a:effectLst/>
                        </a:rPr>
                        <a:t>As a customer, I want to login/logout on the website</a:t>
                      </a:r>
                      <a:r>
                        <a:rPr lang="en-US" sz="1700" dirty="0">
                          <a:effectLst/>
                        </a:rPr>
                        <a:t> </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a:effectLst/>
                        </a:rPr>
                        <a:t>1</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extLst>
                  <a:ext uri="{0D108BD9-81ED-4DB2-BD59-A6C34878D82A}">
                    <a16:rowId xmlns:a16="http://schemas.microsoft.com/office/drawing/2014/main" val="310033691"/>
                  </a:ext>
                </a:extLst>
              </a:tr>
              <a:tr h="436624">
                <a:tc>
                  <a:txBody>
                    <a:bodyPr/>
                    <a:lstStyle/>
                    <a:p>
                      <a:pPr marL="6350" marR="0" indent="-6350" algn="ctr">
                        <a:lnSpc>
                          <a:spcPct val="105000"/>
                        </a:lnSpc>
                        <a:spcBef>
                          <a:spcPts val="0"/>
                        </a:spcBef>
                        <a:spcAft>
                          <a:spcPts val="0"/>
                        </a:spcAft>
                      </a:pPr>
                      <a:r>
                        <a:rPr lang="en-US" sz="1500" b="1" kern="1200" dirty="0">
                          <a:solidFill>
                            <a:schemeClr val="lt1"/>
                          </a:solidFill>
                          <a:effectLst/>
                          <a:latin typeface="+mn-lt"/>
                          <a:ea typeface="+mn-ea"/>
                          <a:cs typeface="+mn-cs"/>
                        </a:rPr>
                        <a:t>PB4 </a:t>
                      </a:r>
                    </a:p>
                  </a:txBody>
                  <a:tcPr marL="0" marR="24765" marT="66675" marB="0"/>
                </a:tc>
                <a:tc>
                  <a:txBody>
                    <a:bodyPr/>
                    <a:lstStyle/>
                    <a:p>
                      <a:pPr marL="6350" marR="0" indent="-6350" algn="l">
                        <a:lnSpc>
                          <a:spcPct val="105000"/>
                        </a:lnSpc>
                        <a:spcBef>
                          <a:spcPts val="0"/>
                        </a:spcBef>
                        <a:spcAft>
                          <a:spcPts val="0"/>
                        </a:spcAft>
                      </a:pPr>
                      <a:r>
                        <a:rPr lang="en-US" sz="1500" kern="1200" dirty="0">
                          <a:solidFill>
                            <a:schemeClr val="dk1"/>
                          </a:solidFill>
                          <a:effectLst/>
                          <a:latin typeface="+mn-lt"/>
                          <a:ea typeface="+mn-ea"/>
                          <a:cs typeface="+mn-cs"/>
                        </a:rPr>
                        <a:t>As an admin, I want to perform CRUD operations on the products on the website </a:t>
                      </a:r>
                    </a:p>
                  </a:txBody>
                  <a:tcPr marL="0" marR="24765" marT="66675" marB="0" anchor="ctr"/>
                </a:tc>
                <a:tc>
                  <a:txBody>
                    <a:bodyPr/>
                    <a:lstStyle/>
                    <a:p>
                      <a:pPr marL="6350" marR="0" indent="-6350" algn="l">
                        <a:lnSpc>
                          <a:spcPct val="105000"/>
                        </a:lnSpc>
                        <a:spcBef>
                          <a:spcPts val="0"/>
                        </a:spcBef>
                        <a:spcAft>
                          <a:spcPts val="0"/>
                        </a:spcAft>
                      </a:pPr>
                      <a:r>
                        <a:rPr lang="en-US" sz="1500" kern="1200" dirty="0">
                          <a:solidFill>
                            <a:schemeClr val="dk1"/>
                          </a:solidFill>
                          <a:effectLst/>
                          <a:latin typeface="+mn-lt"/>
                          <a:ea typeface="+mn-ea"/>
                          <a:cs typeface="+mn-cs"/>
                        </a:rPr>
                        <a:t>5</a:t>
                      </a:r>
                    </a:p>
                  </a:txBody>
                  <a:tcPr marL="0" marR="24765" marT="66675" marB="0"/>
                </a:tc>
                <a:tc>
                  <a:txBody>
                    <a:bodyPr/>
                    <a:lstStyle/>
                    <a:p>
                      <a:pPr marL="6350" marR="0" indent="-6350" algn="l">
                        <a:lnSpc>
                          <a:spcPct val="105000"/>
                        </a:lnSpc>
                        <a:spcBef>
                          <a:spcPts val="0"/>
                        </a:spcBef>
                        <a:spcAft>
                          <a:spcPts val="0"/>
                        </a:spcAft>
                      </a:pPr>
                      <a:r>
                        <a:rPr lang="en-US" sz="1500" kern="1200" dirty="0">
                          <a:solidFill>
                            <a:schemeClr val="dk1"/>
                          </a:solidFill>
                          <a:effectLst/>
                          <a:latin typeface="+mn-lt"/>
                          <a:ea typeface="+mn-ea"/>
                          <a:cs typeface="+mn-cs"/>
                        </a:rPr>
                        <a:t>3 </a:t>
                      </a:r>
                    </a:p>
                  </a:txBody>
                  <a:tcPr marL="0" marR="24765" marT="66675" marB="0"/>
                </a:tc>
                <a:extLst>
                  <a:ext uri="{0D108BD9-81ED-4DB2-BD59-A6C34878D82A}">
                    <a16:rowId xmlns:a16="http://schemas.microsoft.com/office/drawing/2014/main" val="4278851293"/>
                  </a:ext>
                </a:extLst>
              </a:tr>
              <a:tr h="583361">
                <a:tc>
                  <a:txBody>
                    <a:bodyPr/>
                    <a:lstStyle/>
                    <a:p>
                      <a:pPr marL="6350" marR="0" indent="-6350" algn="ctr">
                        <a:lnSpc>
                          <a:spcPct val="105000"/>
                        </a:lnSpc>
                        <a:spcBef>
                          <a:spcPts val="0"/>
                        </a:spcBef>
                        <a:spcAft>
                          <a:spcPts val="0"/>
                        </a:spcAft>
                      </a:pPr>
                      <a:r>
                        <a:rPr lang="en-US" sz="1500" b="1" kern="1200" dirty="0">
                          <a:solidFill>
                            <a:schemeClr val="lt1"/>
                          </a:solidFill>
                          <a:effectLst/>
                          <a:latin typeface="+mn-lt"/>
                          <a:ea typeface="+mn-ea"/>
                          <a:cs typeface="+mn-cs"/>
                        </a:rPr>
                        <a:t>PB9 </a:t>
                      </a:r>
                    </a:p>
                  </a:txBody>
                  <a:tcPr marL="0" marR="24765" marT="66675" marB="0"/>
                </a:tc>
                <a:tc>
                  <a:txBody>
                    <a:bodyPr/>
                    <a:lstStyle/>
                    <a:p>
                      <a:pPr marL="6350" marR="0" indent="-6350" algn="l">
                        <a:lnSpc>
                          <a:spcPct val="105000"/>
                        </a:lnSpc>
                        <a:spcBef>
                          <a:spcPts val="0"/>
                        </a:spcBef>
                        <a:spcAft>
                          <a:spcPts val="0"/>
                        </a:spcAft>
                      </a:pPr>
                      <a:r>
                        <a:rPr lang="en-US" sz="1500" kern="1200" dirty="0">
                          <a:solidFill>
                            <a:schemeClr val="dk1"/>
                          </a:solidFill>
                          <a:effectLst/>
                          <a:latin typeface="+mn-lt"/>
                          <a:ea typeface="+mn-ea"/>
                          <a:cs typeface="+mn-cs"/>
                        </a:rPr>
                        <a:t>As a customer, when I click on the menu bar it should display all the product categories. </a:t>
                      </a:r>
                    </a:p>
                  </a:txBody>
                  <a:tcPr marL="0" marR="24765" marT="66675" marB="0"/>
                </a:tc>
                <a:tc>
                  <a:txBody>
                    <a:bodyPr/>
                    <a:lstStyle/>
                    <a:p>
                      <a:pPr marL="6350" marR="0" indent="-6350" algn="l">
                        <a:lnSpc>
                          <a:spcPct val="105000"/>
                        </a:lnSpc>
                        <a:spcBef>
                          <a:spcPts val="0"/>
                        </a:spcBef>
                        <a:spcAft>
                          <a:spcPts val="0"/>
                        </a:spcAft>
                      </a:pPr>
                      <a:r>
                        <a:rPr lang="en-US" sz="1500" kern="1200" dirty="0">
                          <a:solidFill>
                            <a:schemeClr val="dk1"/>
                          </a:solidFill>
                          <a:effectLst/>
                          <a:latin typeface="+mn-lt"/>
                          <a:ea typeface="+mn-ea"/>
                          <a:cs typeface="+mn-cs"/>
                        </a:rPr>
                        <a:t>1 </a:t>
                      </a:r>
                    </a:p>
                  </a:txBody>
                  <a:tcPr marL="0" marR="24765" marT="66675" marB="0"/>
                </a:tc>
                <a:tc>
                  <a:txBody>
                    <a:bodyPr/>
                    <a:lstStyle/>
                    <a:p>
                      <a:pPr marL="6350" marR="0" indent="-6350" algn="l">
                        <a:lnSpc>
                          <a:spcPct val="105000"/>
                        </a:lnSpc>
                        <a:spcBef>
                          <a:spcPts val="0"/>
                        </a:spcBef>
                        <a:spcAft>
                          <a:spcPts val="0"/>
                        </a:spcAft>
                      </a:pPr>
                      <a:r>
                        <a:rPr lang="en-US" sz="1500" kern="1200" dirty="0">
                          <a:solidFill>
                            <a:schemeClr val="dk1"/>
                          </a:solidFill>
                          <a:effectLst/>
                          <a:latin typeface="+mn-lt"/>
                          <a:ea typeface="+mn-ea"/>
                          <a:cs typeface="+mn-cs"/>
                        </a:rPr>
                        <a:t>6 </a:t>
                      </a:r>
                    </a:p>
                  </a:txBody>
                  <a:tcPr marL="0" marR="24765" marT="66675" marB="0"/>
                </a:tc>
                <a:extLst>
                  <a:ext uri="{0D108BD9-81ED-4DB2-BD59-A6C34878D82A}">
                    <a16:rowId xmlns:a16="http://schemas.microsoft.com/office/drawing/2014/main" val="3343529732"/>
                  </a:ext>
                </a:extLst>
              </a:tr>
              <a:tr h="978446">
                <a:tc>
                  <a:txBody>
                    <a:bodyPr/>
                    <a:lstStyle/>
                    <a:p>
                      <a:pPr marL="0" marR="0" algn="ctr">
                        <a:lnSpc>
                          <a:spcPct val="107000"/>
                        </a:lnSpc>
                        <a:spcBef>
                          <a:spcPts val="0"/>
                        </a:spcBef>
                        <a:spcAft>
                          <a:spcPts val="0"/>
                        </a:spcAft>
                      </a:pPr>
                      <a:r>
                        <a:rPr lang="en-US" sz="1500">
                          <a:effectLst/>
                        </a:rPr>
                        <a:t>PB10</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a:effectLst/>
                        </a:rPr>
                        <a:t>As an admin, when I click on the menu bar it should display all the product categories and add products options. </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a:effectLst/>
                        </a:rPr>
                        <a:t>2</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0" marR="0" algn="l">
                        <a:lnSpc>
                          <a:spcPct val="107000"/>
                        </a:lnSpc>
                        <a:spcBef>
                          <a:spcPts val="0"/>
                        </a:spcBef>
                        <a:spcAft>
                          <a:spcPts val="0"/>
                        </a:spcAft>
                      </a:pPr>
                      <a:r>
                        <a:rPr lang="en-US" sz="1500" dirty="0">
                          <a:effectLst/>
                        </a:rPr>
                        <a:t>2</a:t>
                      </a:r>
                      <a:r>
                        <a:rPr lang="en-US" sz="1700" dirty="0">
                          <a:effectLst/>
                        </a:rPr>
                        <a:t> </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extLst>
                  <a:ext uri="{0D108BD9-81ED-4DB2-BD59-A6C34878D82A}">
                    <a16:rowId xmlns:a16="http://schemas.microsoft.com/office/drawing/2014/main" val="3034534703"/>
                  </a:ext>
                </a:extLst>
              </a:tr>
              <a:tr h="978446">
                <a:tc>
                  <a:txBody>
                    <a:bodyPr/>
                    <a:lstStyle/>
                    <a:p>
                      <a:pPr marL="64135" marR="0" algn="ctr">
                        <a:lnSpc>
                          <a:spcPct val="107000"/>
                        </a:lnSpc>
                        <a:spcBef>
                          <a:spcPts val="0"/>
                        </a:spcBef>
                        <a:spcAft>
                          <a:spcPts val="0"/>
                        </a:spcAft>
                      </a:pPr>
                      <a:r>
                        <a:rPr lang="en-US" sz="1500" dirty="0">
                          <a:effectLst/>
                        </a:rPr>
                        <a:t>PB19</a:t>
                      </a:r>
                      <a:r>
                        <a:rPr lang="en-US" sz="1700" dirty="0">
                          <a:effectLst/>
                        </a:rPr>
                        <a:t> </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64135" marR="0" algn="l">
                        <a:lnSpc>
                          <a:spcPct val="107000"/>
                        </a:lnSpc>
                        <a:spcBef>
                          <a:spcPts val="0"/>
                        </a:spcBef>
                        <a:spcAft>
                          <a:spcPts val="0"/>
                        </a:spcAft>
                      </a:pPr>
                      <a:r>
                        <a:rPr lang="en-US" sz="1500">
                          <a:effectLst/>
                        </a:rPr>
                        <a:t>As a Customer/admin, I want to see the contact information, details about the company and copyrights in the footer. </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64135" marR="0" algn="l">
                        <a:lnSpc>
                          <a:spcPct val="107000"/>
                        </a:lnSpc>
                        <a:spcBef>
                          <a:spcPts val="0"/>
                        </a:spcBef>
                        <a:spcAft>
                          <a:spcPts val="0"/>
                        </a:spcAft>
                      </a:pPr>
                      <a:r>
                        <a:rPr lang="en-US" sz="1500">
                          <a:effectLst/>
                        </a:rPr>
                        <a:t>1</a:t>
                      </a:r>
                      <a:r>
                        <a:rPr lang="en-US" sz="1700">
                          <a:effectLst/>
                        </a:rPr>
                        <a:t> </a:t>
                      </a:r>
                      <a:endParaRPr lang="en-US" sz="1700" b="1">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tc>
                  <a:txBody>
                    <a:bodyPr/>
                    <a:lstStyle/>
                    <a:p>
                      <a:pPr marL="64135" marR="0" algn="l">
                        <a:lnSpc>
                          <a:spcPct val="107000"/>
                        </a:lnSpc>
                        <a:spcBef>
                          <a:spcPts val="0"/>
                        </a:spcBef>
                        <a:spcAft>
                          <a:spcPts val="0"/>
                        </a:spcAft>
                      </a:pPr>
                      <a:r>
                        <a:rPr lang="en-US" sz="1500" dirty="0">
                          <a:effectLst/>
                        </a:rPr>
                        <a:t>1</a:t>
                      </a:r>
                      <a:endParaRPr lang="en-US" sz="1700" b="1" dirty="0">
                        <a:solidFill>
                          <a:srgbClr val="1E3764"/>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4429" marT="92694" marB="0"/>
                </a:tc>
                <a:extLst>
                  <a:ext uri="{0D108BD9-81ED-4DB2-BD59-A6C34878D82A}">
                    <a16:rowId xmlns:a16="http://schemas.microsoft.com/office/drawing/2014/main" val="2268146285"/>
                  </a:ext>
                </a:extLst>
              </a:tr>
            </a:tbl>
          </a:graphicData>
        </a:graphic>
      </p:graphicFrame>
    </p:spTree>
    <p:extLst>
      <p:ext uri="{BB962C8B-B14F-4D97-AF65-F5344CB8AC3E}">
        <p14:creationId xmlns:p14="http://schemas.microsoft.com/office/powerpoint/2010/main" val="200802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385C0-A500-2C42-807E-5D619BBAF01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Create Profile for Customer</a:t>
            </a:r>
          </a:p>
        </p:txBody>
      </p:sp>
      <p:pic>
        <p:nvPicPr>
          <p:cNvPr id="4" name="Content Placeholder 3" descr="Shape, rectangle&#10;&#10;Description automatically generated">
            <a:extLst>
              <a:ext uri="{FF2B5EF4-FFF2-40B4-BE49-F238E27FC236}">
                <a16:creationId xmlns:a16="http://schemas.microsoft.com/office/drawing/2014/main" id="{2896BC1F-CB42-0B46-AA99-BF53161950B2}"/>
              </a:ext>
            </a:extLst>
          </p:cNvPr>
          <p:cNvPicPr>
            <a:picLocks/>
          </p:cNvPicPr>
          <p:nvPr/>
        </p:nvPicPr>
        <p:blipFill rotWithShape="1">
          <a:blip r:embed="rId2"/>
          <a:srcRect r="38342"/>
          <a:stretch/>
        </p:blipFill>
        <p:spPr>
          <a:xfrm>
            <a:off x="4207933" y="703564"/>
            <a:ext cx="7347537" cy="5451848"/>
          </a:xfrm>
          <a:prstGeom prst="rect">
            <a:avLst/>
          </a:prstGeom>
        </p:spPr>
      </p:pic>
    </p:spTree>
    <p:extLst>
      <p:ext uri="{BB962C8B-B14F-4D97-AF65-F5344CB8AC3E}">
        <p14:creationId xmlns:p14="http://schemas.microsoft.com/office/powerpoint/2010/main" val="2610178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9BD14-148F-4C89-90AC-29B2046F708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Login Page</a:t>
            </a:r>
            <a:br>
              <a:rPr lang="en-US" sz="3200" b="1" kern="1200" dirty="0">
                <a:solidFill>
                  <a:srgbClr val="FFFFFF"/>
                </a:solidFill>
                <a:latin typeface="+mj-lt"/>
                <a:ea typeface="+mj-ea"/>
                <a:cs typeface="+mj-cs"/>
              </a:rPr>
            </a:br>
            <a:r>
              <a:rPr lang="en-US" sz="3200" b="1" kern="1200" dirty="0">
                <a:solidFill>
                  <a:srgbClr val="FFFFFF"/>
                </a:solidFill>
                <a:latin typeface="+mj-lt"/>
                <a:ea typeface="+mj-ea"/>
                <a:cs typeface="+mj-cs"/>
              </a:rPr>
              <a:t>for Admin</a:t>
            </a:r>
          </a:p>
        </p:txBody>
      </p:sp>
      <p:pic>
        <p:nvPicPr>
          <p:cNvPr id="5" name="Picture 4" descr="Graphical user interface, application&#10;&#10;Description automatically generated">
            <a:extLst>
              <a:ext uri="{FF2B5EF4-FFF2-40B4-BE49-F238E27FC236}">
                <a16:creationId xmlns:a16="http://schemas.microsoft.com/office/drawing/2014/main" id="{AD87240C-143B-464D-8AB4-9E59FEFEB6A3}"/>
              </a:ext>
            </a:extLst>
          </p:cNvPr>
          <p:cNvPicPr/>
          <p:nvPr/>
        </p:nvPicPr>
        <p:blipFill>
          <a:blip r:embed="rId2"/>
          <a:stretch>
            <a:fillRect/>
          </a:stretch>
        </p:blipFill>
        <p:spPr>
          <a:xfrm>
            <a:off x="4207933" y="1748739"/>
            <a:ext cx="7347537" cy="3361498"/>
          </a:xfrm>
          <a:prstGeom prst="rect">
            <a:avLst/>
          </a:prstGeom>
        </p:spPr>
      </p:pic>
    </p:spTree>
    <p:extLst>
      <p:ext uri="{BB962C8B-B14F-4D97-AF65-F5344CB8AC3E}">
        <p14:creationId xmlns:p14="http://schemas.microsoft.com/office/powerpoint/2010/main" val="4213488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D2D5C-5E56-4293-A315-E11263DA6EB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Add Product Page</a:t>
            </a:r>
          </a:p>
        </p:txBody>
      </p:sp>
      <p:pic>
        <p:nvPicPr>
          <p:cNvPr id="4" name="Content Placeholder 3" descr="Shape, rectangle&#10;&#10;Description automatically generated">
            <a:extLst>
              <a:ext uri="{FF2B5EF4-FFF2-40B4-BE49-F238E27FC236}">
                <a16:creationId xmlns:a16="http://schemas.microsoft.com/office/drawing/2014/main" id="{DA406AA5-C2F9-1046-8480-B2751A143394}"/>
              </a:ext>
            </a:extLst>
          </p:cNvPr>
          <p:cNvPicPr>
            <a:picLocks/>
          </p:cNvPicPr>
          <p:nvPr/>
        </p:nvPicPr>
        <p:blipFill rotWithShape="1">
          <a:blip r:embed="rId2"/>
          <a:srcRect r="38005" b="-1"/>
          <a:stretch/>
        </p:blipFill>
        <p:spPr>
          <a:xfrm>
            <a:off x="4207933" y="703544"/>
            <a:ext cx="7347537" cy="5451888"/>
          </a:xfrm>
          <a:prstGeom prst="rect">
            <a:avLst/>
          </a:prstGeom>
        </p:spPr>
      </p:pic>
    </p:spTree>
    <p:extLst>
      <p:ext uri="{BB962C8B-B14F-4D97-AF65-F5344CB8AC3E}">
        <p14:creationId xmlns:p14="http://schemas.microsoft.com/office/powerpoint/2010/main" val="4197383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2D5C-5E56-4293-A315-E11263DA6EB7}"/>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b="1" dirty="0">
                <a:solidFill>
                  <a:srgbClr val="FFFFFF"/>
                </a:solidFill>
              </a:rPr>
              <a:t>Add Products to Cart </a:t>
            </a:r>
            <a:r>
              <a:rPr lang="en-US" sz="2800" b="1" kern="1200" dirty="0">
                <a:solidFill>
                  <a:srgbClr val="FFFFFF"/>
                </a:solidFill>
                <a:latin typeface="+mj-lt"/>
                <a:ea typeface="+mj-ea"/>
                <a:cs typeface="+mj-cs"/>
              </a:rPr>
              <a:t>Page</a:t>
            </a:r>
          </a:p>
        </p:txBody>
      </p:sp>
      <p:pic>
        <p:nvPicPr>
          <p:cNvPr id="4" name="Picture 3" descr="Graphical user interface, table&#10;&#10;Description automatically generated">
            <a:extLst>
              <a:ext uri="{FF2B5EF4-FFF2-40B4-BE49-F238E27FC236}">
                <a16:creationId xmlns:a16="http://schemas.microsoft.com/office/drawing/2014/main" id="{32B7C503-F6BA-EB46-B9AC-C9C46D69DF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76134" y="688705"/>
            <a:ext cx="7924800" cy="5017828"/>
          </a:xfrm>
          <a:prstGeom prst="rect">
            <a:avLst/>
          </a:prstGeom>
        </p:spPr>
      </p:pic>
    </p:spTree>
    <p:extLst>
      <p:ext uri="{BB962C8B-B14F-4D97-AF65-F5344CB8AC3E}">
        <p14:creationId xmlns:p14="http://schemas.microsoft.com/office/powerpoint/2010/main" val="224138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771FF-6035-764A-84EF-5D36473C52E3}"/>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100" b="1">
                <a:solidFill>
                  <a:srgbClr val="FFFFFF"/>
                </a:solidFill>
              </a:rPr>
              <a:t>Checkout Using Credit/Debit card &amp; PayPal</a:t>
            </a:r>
          </a:p>
        </p:txBody>
      </p:sp>
      <p:pic>
        <p:nvPicPr>
          <p:cNvPr id="5" name="Picture 4" descr="Graphical user interface, text&#10;&#10;Description automatically generated">
            <a:extLst>
              <a:ext uri="{FF2B5EF4-FFF2-40B4-BE49-F238E27FC236}">
                <a16:creationId xmlns:a16="http://schemas.microsoft.com/office/drawing/2014/main" id="{79B76B91-C440-4C4D-8C37-BD21ADCE059C}"/>
              </a:ext>
            </a:extLst>
          </p:cNvPr>
          <p:cNvPicPr/>
          <p:nvPr/>
        </p:nvPicPr>
        <p:blipFill>
          <a:blip r:embed="rId2">
            <a:extLst>
              <a:ext uri="{28A0092B-C50C-407E-A947-70E740481C1C}">
                <a14:useLocalDpi xmlns:a14="http://schemas.microsoft.com/office/drawing/2010/main" val="0"/>
              </a:ext>
            </a:extLst>
          </a:blip>
          <a:stretch>
            <a:fillRect/>
          </a:stretch>
        </p:blipFill>
        <p:spPr>
          <a:xfrm>
            <a:off x="715748" y="3051406"/>
            <a:ext cx="5131088" cy="225767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54CC3E28-2269-3B46-8385-3617BC7ABBD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45165" y="2985269"/>
            <a:ext cx="5131087" cy="2462922"/>
          </a:xfrm>
          <a:prstGeom prst="rect">
            <a:avLst/>
          </a:prstGeom>
        </p:spPr>
      </p:pic>
    </p:spTree>
    <p:extLst>
      <p:ext uri="{BB962C8B-B14F-4D97-AF65-F5344CB8AC3E}">
        <p14:creationId xmlns:p14="http://schemas.microsoft.com/office/powerpoint/2010/main" val="951360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5C1D53-90D8-424C-A6B8-23DF98A3286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Order Confirmation</a:t>
            </a:r>
          </a:p>
        </p:txBody>
      </p:sp>
      <p:pic>
        <p:nvPicPr>
          <p:cNvPr id="4" name="Picture 3" descr="Graphical user interface, text, application&#10;&#10;Description automatically generated">
            <a:extLst>
              <a:ext uri="{FF2B5EF4-FFF2-40B4-BE49-F238E27FC236}">
                <a16:creationId xmlns:a16="http://schemas.microsoft.com/office/drawing/2014/main" id="{C27C0063-38AF-AE43-B80E-6448F1BCEBC4}"/>
              </a:ext>
            </a:extLst>
          </p:cNvPr>
          <p:cNvPicPr/>
          <p:nvPr/>
        </p:nvPicPr>
        <p:blipFill>
          <a:blip r:embed="rId2">
            <a:extLst>
              <a:ext uri="{28A0092B-C50C-407E-A947-70E740481C1C}">
                <a14:useLocalDpi xmlns:a14="http://schemas.microsoft.com/office/drawing/2010/main" val="0"/>
              </a:ext>
            </a:extLst>
          </a:blip>
          <a:stretch>
            <a:fillRect/>
          </a:stretch>
        </p:blipFill>
        <p:spPr>
          <a:xfrm>
            <a:off x="1036724" y="1966293"/>
            <a:ext cx="10118551" cy="4452160"/>
          </a:xfrm>
          <a:prstGeom prst="rect">
            <a:avLst/>
          </a:prstGeom>
        </p:spPr>
      </p:pic>
    </p:spTree>
    <p:extLst>
      <p:ext uri="{BB962C8B-B14F-4D97-AF65-F5344CB8AC3E}">
        <p14:creationId xmlns:p14="http://schemas.microsoft.com/office/powerpoint/2010/main" val="1643206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94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579F18A-4028-034E-A7D3-08D7749BB7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644525"/>
            <a:ext cx="5459413" cy="2751138"/>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B8F3E063-2D76-C14A-BFB3-F42E732BD2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3463925"/>
            <a:ext cx="5459413" cy="2751138"/>
          </a:xfrm>
          <a:prstGeom prst="rect">
            <a:avLst/>
          </a:prstGeom>
        </p:spPr>
      </p:pic>
      <p:sp>
        <p:nvSpPr>
          <p:cNvPr id="2" name="Title 1">
            <a:extLst>
              <a:ext uri="{FF2B5EF4-FFF2-40B4-BE49-F238E27FC236}">
                <a16:creationId xmlns:a16="http://schemas.microsoft.com/office/drawing/2014/main" id="{7E570B5D-2222-674D-8E91-5C9C1A59C815}"/>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a:solidFill>
                  <a:srgbClr val="FFFFFF"/>
                </a:solidFill>
                <a:latin typeface="+mj-lt"/>
                <a:ea typeface="+mj-ea"/>
                <a:cs typeface="+mj-cs"/>
              </a:rPr>
              <a:t>Feedback</a:t>
            </a:r>
          </a:p>
        </p:txBody>
      </p:sp>
    </p:spTree>
    <p:extLst>
      <p:ext uri="{BB962C8B-B14F-4D97-AF65-F5344CB8AC3E}">
        <p14:creationId xmlns:p14="http://schemas.microsoft.com/office/powerpoint/2010/main" val="559949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64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0A889-500C-244E-95AF-21B01A817D6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Notifications for New Arrivals</a:t>
            </a:r>
          </a:p>
        </p:txBody>
      </p:sp>
      <p:pic>
        <p:nvPicPr>
          <p:cNvPr id="4" name="Picture 3" descr="A screenshot of a computer&#10;&#10;Description automatically generated with medium confidence">
            <a:extLst>
              <a:ext uri="{FF2B5EF4-FFF2-40B4-BE49-F238E27FC236}">
                <a16:creationId xmlns:a16="http://schemas.microsoft.com/office/drawing/2014/main" id="{B789333B-65AA-BE45-825A-DC679EB069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07933" y="1601788"/>
            <a:ext cx="7347537" cy="3655399"/>
          </a:xfrm>
          <a:prstGeom prst="rect">
            <a:avLst/>
          </a:prstGeom>
        </p:spPr>
      </p:pic>
    </p:spTree>
    <p:extLst>
      <p:ext uri="{BB962C8B-B14F-4D97-AF65-F5344CB8AC3E}">
        <p14:creationId xmlns:p14="http://schemas.microsoft.com/office/powerpoint/2010/main" val="18358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ADD5-430E-E844-91EE-B8817DF9FD6D}"/>
              </a:ext>
            </a:extLst>
          </p:cNvPr>
          <p:cNvSpPr>
            <a:spLocks noGrp="1"/>
          </p:cNvSpPr>
          <p:nvPr>
            <p:ph type="title"/>
          </p:nvPr>
        </p:nvSpPr>
        <p:spPr>
          <a:xfrm>
            <a:off x="415207" y="382928"/>
            <a:ext cx="5957018" cy="1202986"/>
          </a:xfrm>
          <a:prstGeom prst="rect">
            <a:avLst/>
          </a:prstGeom>
        </p:spPr>
        <p:txBody>
          <a:bodyPr vert="horz" lIns="91440" tIns="45720" rIns="91440" bIns="45720" rtlCol="0" anchor="t">
            <a:noAutofit/>
          </a:bodyPr>
          <a:lstStyle/>
          <a:p>
            <a:r>
              <a:rPr lang="en-US" sz="5400" b="1" dirty="0"/>
              <a:t>Future Enhancements</a:t>
            </a:r>
          </a:p>
        </p:txBody>
      </p:sp>
      <p:sp>
        <p:nvSpPr>
          <p:cNvPr id="3" name="TextBox 2">
            <a:extLst>
              <a:ext uri="{FF2B5EF4-FFF2-40B4-BE49-F238E27FC236}">
                <a16:creationId xmlns:a16="http://schemas.microsoft.com/office/drawing/2014/main" id="{C9B1C32A-6449-734F-AB42-2683026A2A22}"/>
              </a:ext>
            </a:extLst>
          </p:cNvPr>
          <p:cNvSpPr txBox="1"/>
          <p:nvPr/>
        </p:nvSpPr>
        <p:spPr>
          <a:xfrm>
            <a:off x="415207" y="1973170"/>
            <a:ext cx="4524973" cy="3070318"/>
          </a:xfrm>
          <a:prstGeom prst="rect">
            <a:avLst/>
          </a:prstGeom>
        </p:spPr>
        <p:txBody>
          <a:bodyPr vert="horz" lIns="91440" tIns="45720" rIns="91440" bIns="45720" rtlCol="0" anchor="b">
            <a:normAutofit/>
          </a:bodyPr>
          <a:lstStyle/>
          <a:p>
            <a:pPr marL="285750" lvl="0" indent="-285750">
              <a:buFont typeface="Arial" panose="020B0604020202020204" pitchFamily="34" charset="0"/>
              <a:buChar char="•"/>
            </a:pPr>
            <a:r>
              <a:rPr lang="en-US" sz="2000" dirty="0"/>
              <a:t>We will add the payment gateway by including all the third-party payment services with all approvals.</a:t>
            </a:r>
          </a:p>
          <a:p>
            <a:pPr marL="342900" indent="-342900">
              <a:lnSpc>
                <a:spcPct val="90000"/>
              </a:lnSpc>
              <a:spcBef>
                <a:spcPts val="1000"/>
              </a:spcBef>
              <a:buFont typeface="Arial" panose="020B0604020202020204" pitchFamily="34" charset="0"/>
              <a:buChar char="•"/>
            </a:pPr>
            <a:r>
              <a:rPr lang="en-US" sz="2000" dirty="0"/>
              <a:t>We will make it available for both iOS and Android.</a:t>
            </a:r>
          </a:p>
          <a:p>
            <a:pPr marL="342900" indent="-342900">
              <a:lnSpc>
                <a:spcPct val="90000"/>
              </a:lnSpc>
              <a:spcBef>
                <a:spcPts val="1000"/>
              </a:spcBef>
              <a:buFont typeface="Arial" panose="020B0604020202020204" pitchFamily="34" charset="0"/>
              <a:buChar char="•"/>
            </a:pPr>
            <a:r>
              <a:rPr lang="en-US" sz="2000" dirty="0"/>
              <a:t>We will work on the reports such that the admin will know whether his business is in profit or in loss.</a:t>
            </a:r>
          </a:p>
          <a:p>
            <a:pPr marL="342900" indent="-342900">
              <a:lnSpc>
                <a:spcPct val="90000"/>
              </a:lnSpc>
              <a:spcBef>
                <a:spcPts val="1000"/>
              </a:spcBef>
              <a:buFont typeface="Arial" panose="020B0604020202020204" pitchFamily="34" charset="0"/>
              <a:buChar char="•"/>
            </a:pPr>
            <a:endParaRPr lang="en-US" sz="2000" dirty="0"/>
          </a:p>
        </p:txBody>
      </p:sp>
      <p:pic>
        <p:nvPicPr>
          <p:cNvPr id="5" name="Picture 4" descr="Camera lens">
            <a:extLst>
              <a:ext uri="{FF2B5EF4-FFF2-40B4-BE49-F238E27FC236}">
                <a16:creationId xmlns:a16="http://schemas.microsoft.com/office/drawing/2014/main" id="{B12FEFAA-00C8-4D9E-849F-8E6421406C1B}"/>
              </a:ext>
            </a:extLst>
          </p:cNvPr>
          <p:cNvPicPr>
            <a:picLocks noChangeAspect="1"/>
          </p:cNvPicPr>
          <p:nvPr/>
        </p:nvPicPr>
        <p:blipFill rotWithShape="1">
          <a:blip r:embed="rId2"/>
          <a:srcRect l="4821" r="29933"/>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179624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13" name="Freeform: Shape 12">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2" name="Freeform: Shape 17">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18">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1" name="Picture 30">
            <a:extLst>
              <a:ext uri="{FF2B5EF4-FFF2-40B4-BE49-F238E27FC236}">
                <a16:creationId xmlns:a16="http://schemas.microsoft.com/office/drawing/2014/main" id="{51AD9E77-F19F-9549-8A35-02D3E2E5C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73" y="2693987"/>
            <a:ext cx="1406071" cy="1402443"/>
          </a:xfrm>
          <a:prstGeom prst="rect">
            <a:avLst/>
          </a:prstGeom>
        </p:spPr>
      </p:pic>
      <p:pic>
        <p:nvPicPr>
          <p:cNvPr id="34" name="Picture 33">
            <a:extLst>
              <a:ext uri="{FF2B5EF4-FFF2-40B4-BE49-F238E27FC236}">
                <a16:creationId xmlns:a16="http://schemas.microsoft.com/office/drawing/2014/main" id="{E2C106EB-DC54-7243-8FDD-9C7A3EAAE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700" y="2779259"/>
            <a:ext cx="1333499" cy="1291771"/>
          </a:xfrm>
          <a:prstGeom prst="rect">
            <a:avLst/>
          </a:prstGeom>
        </p:spPr>
      </p:pic>
      <p:pic>
        <p:nvPicPr>
          <p:cNvPr id="5" name="Picture 4" descr="Icon&#10;&#10;Description automatically generated">
            <a:extLst>
              <a:ext uri="{FF2B5EF4-FFF2-40B4-BE49-F238E27FC236}">
                <a16:creationId xmlns:a16="http://schemas.microsoft.com/office/drawing/2014/main" id="{7832839F-05D3-0744-B72D-06597FD1E7A1}"/>
              </a:ext>
            </a:extLst>
          </p:cNvPr>
          <p:cNvPicPr>
            <a:picLocks noChangeAspect="1"/>
          </p:cNvPicPr>
          <p:nvPr/>
        </p:nvPicPr>
        <p:blipFill>
          <a:blip r:embed="rId4"/>
          <a:stretch>
            <a:fillRect/>
          </a:stretch>
        </p:blipFill>
        <p:spPr>
          <a:xfrm>
            <a:off x="8118319" y="4269317"/>
            <a:ext cx="2016652" cy="1402443"/>
          </a:xfrm>
          <a:prstGeom prst="rect">
            <a:avLst/>
          </a:prstGeom>
        </p:spPr>
      </p:pic>
      <p:pic>
        <p:nvPicPr>
          <p:cNvPr id="35" name="Picture 34" descr="Logo&#10;&#10;Description automatically generated">
            <a:extLst>
              <a:ext uri="{FF2B5EF4-FFF2-40B4-BE49-F238E27FC236}">
                <a16:creationId xmlns:a16="http://schemas.microsoft.com/office/drawing/2014/main" id="{8AD26B9F-1EC8-1B4B-9E62-C3206AB30E25}"/>
              </a:ext>
            </a:extLst>
          </p:cNvPr>
          <p:cNvPicPr>
            <a:picLocks noChangeAspect="1"/>
          </p:cNvPicPr>
          <p:nvPr/>
        </p:nvPicPr>
        <p:blipFill>
          <a:blip r:embed="rId5"/>
          <a:stretch>
            <a:fillRect/>
          </a:stretch>
        </p:blipFill>
        <p:spPr>
          <a:xfrm>
            <a:off x="4009912" y="4606749"/>
            <a:ext cx="2292211" cy="1236839"/>
          </a:xfrm>
          <a:prstGeom prst="rect">
            <a:avLst/>
          </a:prstGeom>
        </p:spPr>
      </p:pic>
      <p:sp>
        <p:nvSpPr>
          <p:cNvPr id="36" name="TextBox 35">
            <a:extLst>
              <a:ext uri="{FF2B5EF4-FFF2-40B4-BE49-F238E27FC236}">
                <a16:creationId xmlns:a16="http://schemas.microsoft.com/office/drawing/2014/main" id="{026A4EE6-A403-474E-B49B-BF1690A59971}"/>
              </a:ext>
            </a:extLst>
          </p:cNvPr>
          <p:cNvSpPr txBox="1"/>
          <p:nvPr/>
        </p:nvSpPr>
        <p:spPr>
          <a:xfrm>
            <a:off x="3996267" y="626533"/>
            <a:ext cx="5319183" cy="1107996"/>
          </a:xfrm>
          <a:prstGeom prst="rect">
            <a:avLst/>
          </a:prstGeom>
          <a:noFill/>
        </p:spPr>
        <p:txBody>
          <a:bodyPr wrap="square" rtlCol="0">
            <a:spAutoFit/>
          </a:bodyPr>
          <a:lstStyle/>
          <a:p>
            <a:r>
              <a:rPr lang="en-US" sz="6600" dirty="0">
                <a:solidFill>
                  <a:srgbClr val="0070C0"/>
                </a:solidFill>
              </a:rPr>
              <a:t>Tools Used</a:t>
            </a:r>
          </a:p>
        </p:txBody>
      </p:sp>
      <p:pic>
        <p:nvPicPr>
          <p:cNvPr id="1026" name="Picture 2" descr="Finding the largest tables on MySQL Server - Percona Database Performance  Blog">
            <a:extLst>
              <a:ext uri="{FF2B5EF4-FFF2-40B4-BE49-F238E27FC236}">
                <a16:creationId xmlns:a16="http://schemas.microsoft.com/office/drawing/2014/main" id="{EA30D89D-CDE1-364C-8D7F-20A3BF07E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9500" y="2427210"/>
            <a:ext cx="1821852" cy="131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07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917E-4F27-4765-978E-C21E09F370E1}"/>
              </a:ext>
            </a:extLst>
          </p:cNvPr>
          <p:cNvSpPr>
            <a:spLocks noGrp="1"/>
          </p:cNvSpPr>
          <p:nvPr>
            <p:ph type="title"/>
          </p:nvPr>
        </p:nvSpPr>
        <p:spPr>
          <a:xfrm>
            <a:off x="838200" y="365125"/>
            <a:ext cx="10515600" cy="620395"/>
          </a:xfrm>
        </p:spPr>
        <p:txBody>
          <a:bodyPr>
            <a:noAutofit/>
          </a:bodyPr>
          <a:lstStyle/>
          <a:p>
            <a:r>
              <a:rPr lang="en-US" b="1" dirty="0">
                <a:solidFill>
                  <a:srgbClr val="0070C0"/>
                </a:solidFill>
              </a:rPr>
              <a:t>Customer Class Diagram</a:t>
            </a:r>
            <a:endParaRPr lang="en-US" b="1" dirty="0"/>
          </a:p>
        </p:txBody>
      </p:sp>
      <p:pic>
        <p:nvPicPr>
          <p:cNvPr id="5" name="Content Placeholder 4">
            <a:extLst>
              <a:ext uri="{FF2B5EF4-FFF2-40B4-BE49-F238E27FC236}">
                <a16:creationId xmlns:a16="http://schemas.microsoft.com/office/drawing/2014/main" id="{36D59DAE-DE0F-41DB-8C0F-EECCD9BA6649}"/>
              </a:ext>
            </a:extLst>
          </p:cNvPr>
          <p:cNvPicPr>
            <a:picLocks noGrp="1" noChangeAspect="1"/>
          </p:cNvPicPr>
          <p:nvPr>
            <p:ph idx="1"/>
          </p:nvPr>
        </p:nvPicPr>
        <p:blipFill>
          <a:blip r:embed="rId2"/>
          <a:stretch>
            <a:fillRect/>
          </a:stretch>
        </p:blipFill>
        <p:spPr>
          <a:xfrm>
            <a:off x="1524000" y="985520"/>
            <a:ext cx="8473439" cy="5669280"/>
          </a:xfrm>
        </p:spPr>
      </p:pic>
    </p:spTree>
    <p:extLst>
      <p:ext uri="{BB962C8B-B14F-4D97-AF65-F5344CB8AC3E}">
        <p14:creationId xmlns:p14="http://schemas.microsoft.com/office/powerpoint/2010/main" val="858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CDF8789D-81FE-764B-90B3-ED7D40436A2F}"/>
              </a:ext>
            </a:extLst>
          </p:cNvPr>
          <p:cNvPicPr>
            <a:picLocks noChangeAspect="1"/>
          </p:cNvPicPr>
          <p:nvPr/>
        </p:nvPicPr>
        <p:blipFill rotWithShape="1">
          <a:blip r:embed="rId2"/>
          <a:srcRect l="12895" r="16195"/>
          <a:stretch/>
        </p:blipFill>
        <p:spPr>
          <a:xfrm>
            <a:off x="4038599" y="10"/>
            <a:ext cx="8160026" cy="6875809"/>
          </a:xfrm>
          <a:prstGeom prst="rect">
            <a:avLst/>
          </a:prstGeom>
        </p:spPr>
      </p:pic>
      <p:sp>
        <p:nvSpPr>
          <p:cNvPr id="27" name="Freeform: Shape 2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0DF2626-5904-044F-A42C-4329F9C6C1A3}"/>
              </a:ext>
            </a:extLst>
          </p:cNvPr>
          <p:cNvSpPr>
            <a:spLocks noGrp="1"/>
          </p:cNvSpPr>
          <p:nvPr>
            <p:ph type="title"/>
          </p:nvPr>
        </p:nvSpPr>
        <p:spPr>
          <a:xfrm>
            <a:off x="214615" y="2693212"/>
            <a:ext cx="3609367" cy="3531403"/>
          </a:xfrm>
        </p:spPr>
        <p:txBody>
          <a:bodyPr vert="horz" lIns="91440" tIns="45720" rIns="91440" bIns="45720" rtlCol="0" anchor="t">
            <a:normAutofit/>
          </a:bodyPr>
          <a:lstStyle/>
          <a:p>
            <a:pPr algn="ctr"/>
            <a:r>
              <a:rPr lang="en-US" sz="6000" dirty="0">
                <a:solidFill>
                  <a:srgbClr val="FFFFFF"/>
                </a:solidFill>
              </a:rPr>
              <a:t>Live Demo</a:t>
            </a:r>
          </a:p>
        </p:txBody>
      </p:sp>
    </p:spTree>
    <p:extLst>
      <p:ext uri="{BB962C8B-B14F-4D97-AF65-F5344CB8AC3E}">
        <p14:creationId xmlns:p14="http://schemas.microsoft.com/office/powerpoint/2010/main" val="305368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10;&#10;Description automatically generated">
            <a:extLst>
              <a:ext uri="{FF2B5EF4-FFF2-40B4-BE49-F238E27FC236}">
                <a16:creationId xmlns:a16="http://schemas.microsoft.com/office/drawing/2014/main" id="{2E525806-3503-8842-AFC2-B8F0EE374806}"/>
              </a:ext>
            </a:extLst>
          </p:cNvPr>
          <p:cNvPicPr>
            <a:picLocks noChangeAspect="1"/>
          </p:cNvPicPr>
          <p:nvPr/>
        </p:nvPicPr>
        <p:blipFill rotWithShape="1">
          <a:blip r:embed="rId2"/>
          <a:srcRect b="21045"/>
          <a:stretch/>
        </p:blipFill>
        <p:spPr>
          <a:xfrm>
            <a:off x="457200" y="457200"/>
            <a:ext cx="11277600" cy="5943600"/>
          </a:xfrm>
          <a:prstGeom prst="rect">
            <a:avLst/>
          </a:prstGeom>
        </p:spPr>
      </p:pic>
    </p:spTree>
    <p:extLst>
      <p:ext uri="{BB962C8B-B14F-4D97-AF65-F5344CB8AC3E}">
        <p14:creationId xmlns:p14="http://schemas.microsoft.com/office/powerpoint/2010/main" val="345256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8DC70F7-A311-495C-92F2-B62D5F5E382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Admin Class Diagram</a:t>
            </a:r>
          </a:p>
        </p:txBody>
      </p:sp>
      <p:pic>
        <p:nvPicPr>
          <p:cNvPr id="5" name="Content Placeholder 4">
            <a:extLst>
              <a:ext uri="{FF2B5EF4-FFF2-40B4-BE49-F238E27FC236}">
                <a16:creationId xmlns:a16="http://schemas.microsoft.com/office/drawing/2014/main" id="{4B515D6D-213C-4ECA-BF0C-A47C79E40ECD}"/>
              </a:ext>
            </a:extLst>
          </p:cNvPr>
          <p:cNvPicPr>
            <a:picLocks noGrp="1" noChangeAspect="1"/>
          </p:cNvPicPr>
          <p:nvPr>
            <p:ph idx="1"/>
          </p:nvPr>
        </p:nvPicPr>
        <p:blipFill>
          <a:blip r:embed="rId2"/>
          <a:stretch>
            <a:fillRect/>
          </a:stretch>
        </p:blipFill>
        <p:spPr>
          <a:xfrm>
            <a:off x="3876056" y="44029"/>
            <a:ext cx="8045011" cy="6657246"/>
          </a:xfrm>
          <a:prstGeom prst="rect">
            <a:avLst/>
          </a:prstGeom>
        </p:spPr>
      </p:pic>
    </p:spTree>
    <p:extLst>
      <p:ext uri="{BB962C8B-B14F-4D97-AF65-F5344CB8AC3E}">
        <p14:creationId xmlns:p14="http://schemas.microsoft.com/office/powerpoint/2010/main" val="4132467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A73356C-CEEC-49DF-A187-EDBD63F31AC6}"/>
              </a:ext>
            </a:extLst>
          </p:cNvPr>
          <p:cNvSpPr>
            <a:spLocks noGrp="1"/>
          </p:cNvSpPr>
          <p:nvPr>
            <p:ph type="title"/>
          </p:nvPr>
        </p:nvSpPr>
        <p:spPr>
          <a:xfrm>
            <a:off x="964760" y="804328"/>
            <a:ext cx="6091312" cy="1205821"/>
          </a:xfrm>
        </p:spPr>
        <p:txBody>
          <a:bodyPr vert="horz" lIns="91440" tIns="45720" rIns="91440" bIns="45720" rtlCol="0">
            <a:noAutofit/>
          </a:bodyPr>
          <a:lstStyle/>
          <a:p>
            <a:r>
              <a:rPr lang="en-US" b="1" kern="1200" dirty="0">
                <a:solidFill>
                  <a:srgbClr val="FEFFFF"/>
                </a:solidFill>
                <a:latin typeface="+mj-lt"/>
                <a:ea typeface="+mj-ea"/>
                <a:cs typeface="+mj-cs"/>
              </a:rPr>
              <a:t>Interaction Diagram for Login Process</a:t>
            </a:r>
          </a:p>
        </p:txBody>
      </p:sp>
      <p:pic>
        <p:nvPicPr>
          <p:cNvPr id="7" name="Picture 6">
            <a:extLst>
              <a:ext uri="{FF2B5EF4-FFF2-40B4-BE49-F238E27FC236}">
                <a16:creationId xmlns:a16="http://schemas.microsoft.com/office/drawing/2014/main" id="{23A75345-E9EC-47D9-AAA9-2E68AF1CF7A2}"/>
              </a:ext>
            </a:extLst>
          </p:cNvPr>
          <p:cNvPicPr>
            <a:picLocks noChangeAspect="1"/>
          </p:cNvPicPr>
          <p:nvPr/>
        </p:nvPicPr>
        <p:blipFill>
          <a:blip r:embed="rId2"/>
          <a:stretch>
            <a:fillRect/>
          </a:stretch>
        </p:blipFill>
        <p:spPr>
          <a:xfrm>
            <a:off x="964760" y="2494450"/>
            <a:ext cx="5558878" cy="4030186"/>
          </a:xfrm>
          <a:prstGeom prst="rect">
            <a:avLst/>
          </a:prstGeom>
        </p:spPr>
      </p:pic>
      <p:pic>
        <p:nvPicPr>
          <p:cNvPr id="5" name="Content Placeholder 4">
            <a:extLst>
              <a:ext uri="{FF2B5EF4-FFF2-40B4-BE49-F238E27FC236}">
                <a16:creationId xmlns:a16="http://schemas.microsoft.com/office/drawing/2014/main" id="{93714ECC-C595-4289-ADA4-FA21897EDD49}"/>
              </a:ext>
            </a:extLst>
          </p:cNvPr>
          <p:cNvPicPr>
            <a:picLocks noChangeAspect="1"/>
          </p:cNvPicPr>
          <p:nvPr/>
        </p:nvPicPr>
        <p:blipFill>
          <a:blip r:embed="rId3"/>
          <a:stretch>
            <a:fillRect/>
          </a:stretch>
        </p:blipFill>
        <p:spPr>
          <a:xfrm>
            <a:off x="6675462" y="2494450"/>
            <a:ext cx="5106827" cy="3932256"/>
          </a:xfrm>
          <a:prstGeom prst="rect">
            <a:avLst/>
          </a:prstGeom>
        </p:spPr>
      </p:pic>
    </p:spTree>
    <p:extLst>
      <p:ext uri="{BB962C8B-B14F-4D97-AF65-F5344CB8AC3E}">
        <p14:creationId xmlns:p14="http://schemas.microsoft.com/office/powerpoint/2010/main" val="78156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67DB6-7767-431D-A58A-A612D495127A}"/>
              </a:ext>
            </a:extLst>
          </p:cNvPr>
          <p:cNvSpPr>
            <a:spLocks noGrp="1"/>
          </p:cNvSpPr>
          <p:nvPr>
            <p:ph type="title"/>
          </p:nvPr>
        </p:nvSpPr>
        <p:spPr>
          <a:xfrm>
            <a:off x="838200" y="171162"/>
            <a:ext cx="2876550" cy="2371148"/>
          </a:xfrm>
        </p:spPr>
        <p:txBody>
          <a:bodyPr vert="horz" lIns="91440" tIns="45720" rIns="91440" bIns="45720" rtlCol="0" anchor="ctr">
            <a:normAutofit/>
          </a:bodyPr>
          <a:lstStyle/>
          <a:p>
            <a:r>
              <a:rPr lang="en-US" sz="3600" b="1" kern="1200" dirty="0">
                <a:solidFill>
                  <a:srgbClr val="FFFFFF"/>
                </a:solidFill>
                <a:latin typeface="+mj-lt"/>
                <a:ea typeface="+mj-ea"/>
                <a:cs typeface="+mj-cs"/>
              </a:rPr>
              <a:t>Interaction Diagram for Logout Process</a:t>
            </a:r>
          </a:p>
        </p:txBody>
      </p:sp>
      <p:pic>
        <p:nvPicPr>
          <p:cNvPr id="5" name="Content Placeholder 4">
            <a:extLst>
              <a:ext uri="{FF2B5EF4-FFF2-40B4-BE49-F238E27FC236}">
                <a16:creationId xmlns:a16="http://schemas.microsoft.com/office/drawing/2014/main" id="{EF46EA01-9867-482A-8528-5A2896CF2486}"/>
              </a:ext>
            </a:extLst>
          </p:cNvPr>
          <p:cNvPicPr>
            <a:picLocks noGrp="1" noChangeAspect="1"/>
          </p:cNvPicPr>
          <p:nvPr>
            <p:ph idx="1"/>
          </p:nvPr>
        </p:nvPicPr>
        <p:blipFill>
          <a:blip r:embed="rId2"/>
          <a:stretch>
            <a:fillRect/>
          </a:stretch>
        </p:blipFill>
        <p:spPr>
          <a:xfrm>
            <a:off x="4384010" y="640080"/>
            <a:ext cx="6995382" cy="5578816"/>
          </a:xfrm>
          <a:prstGeom prst="rect">
            <a:avLst/>
          </a:prstGeom>
        </p:spPr>
      </p:pic>
    </p:spTree>
    <p:extLst>
      <p:ext uri="{BB962C8B-B14F-4D97-AF65-F5344CB8AC3E}">
        <p14:creationId xmlns:p14="http://schemas.microsoft.com/office/powerpoint/2010/main" val="2649259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DC990-D7F9-4730-8D13-A6B5C4FF13A3}"/>
              </a:ext>
            </a:extLst>
          </p:cNvPr>
          <p:cNvSpPr>
            <a:spLocks noGrp="1"/>
          </p:cNvSpPr>
          <p:nvPr>
            <p:ph type="title"/>
          </p:nvPr>
        </p:nvSpPr>
        <p:spPr>
          <a:xfrm>
            <a:off x="838200" y="171162"/>
            <a:ext cx="3048000" cy="2272001"/>
          </a:xfrm>
        </p:spPr>
        <p:txBody>
          <a:bodyPr vert="horz" lIns="91440" tIns="45720" rIns="91440" bIns="45720" rtlCol="0" anchor="ctr">
            <a:normAutofit fontScale="90000"/>
          </a:bodyPr>
          <a:lstStyle/>
          <a:p>
            <a:r>
              <a:rPr lang="en-US" sz="3600" b="1" kern="1200" dirty="0">
                <a:solidFill>
                  <a:srgbClr val="FFFFFF"/>
                </a:solidFill>
                <a:latin typeface="+mj-lt"/>
                <a:ea typeface="+mj-ea"/>
                <a:cs typeface="+mj-cs"/>
              </a:rPr>
              <a:t>Interaction Diagram for performing CRUD operations on Products</a:t>
            </a:r>
          </a:p>
        </p:txBody>
      </p:sp>
      <p:pic>
        <p:nvPicPr>
          <p:cNvPr id="7" name="Content Placeholder 6">
            <a:extLst>
              <a:ext uri="{FF2B5EF4-FFF2-40B4-BE49-F238E27FC236}">
                <a16:creationId xmlns:a16="http://schemas.microsoft.com/office/drawing/2014/main" id="{9FB3FC1C-FEDD-4516-90CE-8D00222E5F6A}"/>
              </a:ext>
            </a:extLst>
          </p:cNvPr>
          <p:cNvPicPr>
            <a:picLocks noGrp="1" noChangeAspect="1"/>
          </p:cNvPicPr>
          <p:nvPr>
            <p:ph idx="1"/>
          </p:nvPr>
        </p:nvPicPr>
        <p:blipFill>
          <a:blip r:embed="rId2"/>
          <a:stretch>
            <a:fillRect/>
          </a:stretch>
        </p:blipFill>
        <p:spPr>
          <a:xfrm>
            <a:off x="5141109" y="640080"/>
            <a:ext cx="5481185" cy="5578816"/>
          </a:xfrm>
          <a:prstGeom prst="rect">
            <a:avLst/>
          </a:prstGeom>
        </p:spPr>
      </p:pic>
    </p:spTree>
    <p:extLst>
      <p:ext uri="{BB962C8B-B14F-4D97-AF65-F5344CB8AC3E}">
        <p14:creationId xmlns:p14="http://schemas.microsoft.com/office/powerpoint/2010/main" val="193724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020A11-71F8-4E05-93B7-BD4085D926E7}"/>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Interaction Diagram for Stock Update Process</a:t>
            </a:r>
          </a:p>
        </p:txBody>
      </p:sp>
      <p:pic>
        <p:nvPicPr>
          <p:cNvPr id="5" name="Content Placeholder 4">
            <a:extLst>
              <a:ext uri="{FF2B5EF4-FFF2-40B4-BE49-F238E27FC236}">
                <a16:creationId xmlns:a16="http://schemas.microsoft.com/office/drawing/2014/main" id="{78768200-6B76-4278-86DA-AAA44D089F97}"/>
              </a:ext>
            </a:extLst>
          </p:cNvPr>
          <p:cNvPicPr>
            <a:picLocks noChangeAspect="1"/>
          </p:cNvPicPr>
          <p:nvPr/>
        </p:nvPicPr>
        <p:blipFill rotWithShape="1">
          <a:blip r:embed="rId2"/>
          <a:srcRect l="9018" r="2035" b="3"/>
          <a:stretch/>
        </p:blipFill>
        <p:spPr>
          <a:xfrm>
            <a:off x="1996196" y="1815958"/>
            <a:ext cx="8278091" cy="4672277"/>
          </a:xfrm>
          <a:prstGeom prst="rect">
            <a:avLst/>
          </a:prstGeom>
        </p:spPr>
      </p:pic>
    </p:spTree>
    <p:extLst>
      <p:ext uri="{BB962C8B-B14F-4D97-AF65-F5344CB8AC3E}">
        <p14:creationId xmlns:p14="http://schemas.microsoft.com/office/powerpoint/2010/main" val="2386850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3189</TotalTime>
  <Words>960</Words>
  <Application>Microsoft Macintosh PowerPoint</Application>
  <PresentationFormat>Widescreen</PresentationFormat>
  <Paragraphs>149</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Britannic Bold</vt:lpstr>
      <vt:lpstr>Calibri</vt:lpstr>
      <vt:lpstr>Calibri Light</vt:lpstr>
      <vt:lpstr>Office Theme</vt:lpstr>
      <vt:lpstr>Electronic Warehouse  Inventory</vt:lpstr>
      <vt:lpstr>Objective</vt:lpstr>
      <vt:lpstr>Product Backlog</vt:lpstr>
      <vt:lpstr>Customer Class Diagram</vt:lpstr>
      <vt:lpstr>Admin Class Diagram</vt:lpstr>
      <vt:lpstr>Interaction Diagram for Login Process</vt:lpstr>
      <vt:lpstr>Interaction Diagram for Logout Process</vt:lpstr>
      <vt:lpstr>Interaction Diagram for performing CRUD operations on Products</vt:lpstr>
      <vt:lpstr>Interaction Diagram for Stock Update Process</vt:lpstr>
      <vt:lpstr>Home Page</vt:lpstr>
      <vt:lpstr>Create Profile for Customer</vt:lpstr>
      <vt:lpstr>Login Page</vt:lpstr>
      <vt:lpstr>Landing page with menu option after login</vt:lpstr>
      <vt:lpstr>Add Product Page</vt:lpstr>
      <vt:lpstr>Invalid Login Page</vt:lpstr>
      <vt:lpstr>Invalid Add Products Page</vt:lpstr>
      <vt:lpstr>Retrospective</vt:lpstr>
      <vt:lpstr>Objective</vt:lpstr>
      <vt:lpstr>Product Backlog for last Sprint</vt:lpstr>
      <vt:lpstr>Product Backlog for current Sprint</vt:lpstr>
      <vt:lpstr>Customer Class Diagram</vt:lpstr>
      <vt:lpstr>Admin Class Diagram</vt:lpstr>
      <vt:lpstr>Interaction Diagram for Customer Profile &amp; Login Process</vt:lpstr>
      <vt:lpstr>Interaction Diagram for performing CRUD operations on Products</vt:lpstr>
      <vt:lpstr>Interaction Diagram for Stock Update Process</vt:lpstr>
      <vt:lpstr>Interaction Diagram for Process Add to Cart</vt:lpstr>
      <vt:lpstr>State Diagram for Admin</vt:lpstr>
      <vt:lpstr>State Diagram for Customer</vt:lpstr>
      <vt:lpstr>Home Page</vt:lpstr>
      <vt:lpstr>Create Profile for Customer</vt:lpstr>
      <vt:lpstr>Login Page for Admin</vt:lpstr>
      <vt:lpstr>Add Product Page</vt:lpstr>
      <vt:lpstr>Add Products to Cart Page</vt:lpstr>
      <vt:lpstr>Checkout Using Credit/Debit card &amp; PayPal</vt:lpstr>
      <vt:lpstr>Order Confirmation</vt:lpstr>
      <vt:lpstr>Feedback</vt:lpstr>
      <vt:lpstr>Notifications for New Arrivals</vt:lpstr>
      <vt:lpstr>Future Enhancements</vt:lpstr>
      <vt:lpstr>PowerPoint Presentation</vt:lpstr>
      <vt:lpstr>Live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Warehouse  Inventory</dc:title>
  <dc:creator>Dangeti, Divya</dc:creator>
  <cp:lastModifiedBy>Saikiran Meradikonda</cp:lastModifiedBy>
  <cp:revision>64</cp:revision>
  <dcterms:created xsi:type="dcterms:W3CDTF">2021-02-26T02:49:32Z</dcterms:created>
  <dcterms:modified xsi:type="dcterms:W3CDTF">2021-12-17T17:43:38Z</dcterms:modified>
</cp:coreProperties>
</file>